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60" r:id="rId2"/>
    <p:sldId id="275" r:id="rId3"/>
    <p:sldId id="277" r:id="rId4"/>
    <p:sldId id="263" r:id="rId5"/>
    <p:sldId id="264" r:id="rId6"/>
    <p:sldId id="267" r:id="rId7"/>
    <p:sldId id="268" r:id="rId8"/>
    <p:sldId id="276" r:id="rId9"/>
    <p:sldId id="271" r:id="rId10"/>
    <p:sldId id="261" r:id="rId11"/>
    <p:sldId id="272" r:id="rId12"/>
    <p:sldId id="266" r:id="rId13"/>
    <p:sldId id="273" r:id="rId14"/>
    <p:sldId id="270" r:id="rId15"/>
    <p:sldId id="274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50" autoAdjust="0"/>
    <p:restoredTop sz="99863" autoAdjust="0"/>
  </p:normalViewPr>
  <p:slideViewPr>
    <p:cSldViewPr>
      <p:cViewPr>
        <p:scale>
          <a:sx n="112" d="100"/>
          <a:sy n="112" d="100"/>
        </p:scale>
        <p:origin x="-8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fr-FR"/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1167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fr-FR"/>
          </a:p>
        </p:txBody>
      </p:sp>
      <p:sp>
        <p:nvSpPr>
          <p:cNvPr id="1167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57B00CC-5C38-6941-8F1D-857F1363DC3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6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09077B6-539B-6544-9D8D-E18EB30888A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2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1A56-65F5-A44D-B7F2-E6031A7A33FC}" type="slidenum">
              <a:rPr lang="fr-FR"/>
              <a:pPr/>
              <a:t>1</a:t>
            </a:fld>
            <a:endParaRPr lang="fr-FR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1A56-65F5-A44D-B7F2-E6031A7A33FC}" type="slidenum">
              <a:rPr lang="fr-FR"/>
              <a:pPr/>
              <a:t>2</a:t>
            </a:fld>
            <a:endParaRPr lang="fr-FR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1A56-65F5-A44D-B7F2-E6031A7A33FC}" type="slidenum">
              <a:rPr lang="fr-FR"/>
              <a:pPr/>
              <a:t>3</a:t>
            </a:fld>
            <a:endParaRPr lang="fr-FR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Réponse à la question : y-a-t-il</a:t>
            </a:r>
            <a:r>
              <a:rPr lang="fr-FR" baseline="0" dirty="0" smtClean="0"/>
              <a:t> un minimum local sur le diamètre lorsque </a:t>
            </a:r>
            <a:r>
              <a:rPr lang="fr-FR" baseline="0" dirty="0" err="1" smtClean="0"/>
              <a:t>limb_power</a:t>
            </a:r>
            <a:r>
              <a:rPr lang="fr-FR" baseline="0" dirty="0" smtClean="0"/>
              <a:t> est optimal ? La réponse est oui.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Remarque</a:t>
            </a:r>
            <a:r>
              <a:rPr lang="fr-FR" baseline="0" dirty="0" smtClean="0"/>
              <a:t> </a:t>
            </a:r>
            <a:r>
              <a:rPr lang="fr-FR" dirty="0" smtClean="0"/>
              <a:t> à remonter à </a:t>
            </a:r>
            <a:r>
              <a:rPr lang="fr-FR" dirty="0" err="1" smtClean="0"/>
              <a:t>Guilaume</a:t>
            </a:r>
            <a:r>
              <a:rPr lang="fr-FR" dirty="0" smtClean="0"/>
              <a:t> pour</a:t>
            </a:r>
            <a:r>
              <a:rPr lang="fr-FR" baseline="0" dirty="0" smtClean="0"/>
              <a:t> la non complétude d’un des 2 plots, les données s’</a:t>
            </a:r>
            <a:r>
              <a:rPr lang="fr-FR" baseline="0" dirty="0" err="1" smtClean="0"/>
              <a:t>arretant</a:t>
            </a:r>
            <a:r>
              <a:rPr lang="fr-FR" baseline="0" dirty="0" smtClean="0"/>
              <a:t> à la </a:t>
            </a:r>
            <a:r>
              <a:rPr lang="fr-FR" baseline="0" dirty="0" err="1" smtClean="0"/>
              <a:t>frequence</a:t>
            </a:r>
            <a:r>
              <a:rPr lang="fr-FR" baseline="0" dirty="0" smtClean="0"/>
              <a:t> d’1.e7 1/rad : il faudrait que le GUI prenne la CUTOFF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la plus grande sur l’ensemble des données (cf. </a:t>
            </a:r>
            <a:r>
              <a:rPr lang="fr-FR" baseline="0" dirty="0" err="1" smtClean="0"/>
              <a:t>plot_radial_model</a:t>
            </a:r>
            <a:r>
              <a:rPr lang="fr-FR" baseline="0" dirty="0" smtClean="0"/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77B6-539B-6544-9D8D-E18EB30888A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4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77B6-539B-6544-9D8D-E18EB30888A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2192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de-DE" altLang="ja-JP" noProof="0" smtClean="0"/>
              <a:t>Cliquez et modifiez le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de-DE" altLang="ja-JP" noProof="0" dirty="0" err="1" smtClean="0"/>
              <a:t>Cliquez</a:t>
            </a:r>
            <a:r>
              <a:rPr lang="de-DE" altLang="ja-JP" noProof="0" dirty="0" smtClean="0"/>
              <a:t> </a:t>
            </a:r>
            <a:r>
              <a:rPr lang="de-DE" altLang="ja-JP" noProof="0" dirty="0" err="1" smtClean="0"/>
              <a:t>pour</a:t>
            </a:r>
            <a:r>
              <a:rPr lang="de-DE" altLang="ja-JP" noProof="0" dirty="0" smtClean="0"/>
              <a:t> </a:t>
            </a:r>
            <a:r>
              <a:rPr lang="de-DE" altLang="ja-JP" noProof="0" dirty="0" err="1" smtClean="0"/>
              <a:t>modifier</a:t>
            </a:r>
            <a:r>
              <a:rPr lang="de-DE" altLang="ja-JP" noProof="0" dirty="0" smtClean="0"/>
              <a:t> le style des </a:t>
            </a:r>
            <a:r>
              <a:rPr lang="de-DE" altLang="ja-JP" noProof="0" dirty="0" err="1" smtClean="0"/>
              <a:t>sous-titres</a:t>
            </a:r>
            <a:r>
              <a:rPr lang="de-DE" altLang="ja-JP" noProof="0" dirty="0" smtClean="0"/>
              <a:t> du </a:t>
            </a:r>
            <a:r>
              <a:rPr lang="de-DE" altLang="ja-JP" noProof="0" dirty="0" err="1" smtClean="0"/>
              <a:t>masque</a:t>
            </a:r>
            <a:endParaRPr lang="de-DE" altLang="ja-JP" noProof="0" dirty="0" smtClean="0"/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7848600" y="647065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F10FF64F-14B9-4544-8DF2-9FA9AE46341A}" type="slidenum">
              <a:rPr kumimoji="1" lang="en-US" sz="1000" b="0">
                <a:latin typeface="Times" charset="0"/>
              </a:rPr>
              <a:pPr algn="r"/>
              <a:t>‹#›</a:t>
            </a:fld>
            <a:endParaRPr kumimoji="1" lang="en-US" sz="1000" b="0">
              <a:latin typeface="Times" charset="0"/>
            </a:endParaRPr>
          </a:p>
        </p:txBody>
      </p:sp>
      <p:pic>
        <p:nvPicPr>
          <p:cNvPr id="4111" name="Picture 15" descr="jmmc_lar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ChangeArrowheads="1"/>
          </p:cNvSpPr>
          <p:nvPr userDrawn="1"/>
        </p:nvSpPr>
        <p:spPr bwMode="auto">
          <a:xfrm>
            <a:off x="76200" y="662305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1000" dirty="0">
                <a:latin typeface="Times New Roman" charset="0"/>
              </a:rPr>
              <a:t>Model Fitting Group</a:t>
            </a: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1905000" y="6623050"/>
            <a:ext cx="571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1000" dirty="0" smtClean="0">
                <a:latin typeface="Times New Roman" charset="0"/>
              </a:rPr>
              <a:t>Practice Session on Model Fitting- </a:t>
            </a:r>
            <a:r>
              <a:rPr lang="en-US" sz="1000" dirty="0">
                <a:latin typeface="Times New Roman" charset="0"/>
              </a:rPr>
              <a:t>VLTI School — </a:t>
            </a:r>
            <a:r>
              <a:rPr lang="en-US" sz="1000" dirty="0" smtClean="0">
                <a:latin typeface="Times New Roman" charset="0"/>
              </a:rPr>
              <a:t>Köln— 08.09.2015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228600" y="677545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1000" dirty="0" smtClean="0">
                <a:latin typeface="Times New Roman" charset="0"/>
              </a:rPr>
              <a:t> Results</a:t>
            </a:r>
            <a:endParaRPr lang="en-US" sz="1000" dirty="0">
              <a:latin typeface="Times New Roman" charset="0"/>
            </a:endParaRPr>
          </a:p>
        </p:txBody>
      </p:sp>
      <p:pic>
        <p:nvPicPr>
          <p:cNvPr id="11" name="Image 10" descr="logo-cr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6233748"/>
            <a:ext cx="616966" cy="579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9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076450" cy="632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76950" cy="632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05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49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767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767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6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640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et modifiez le titre</a:t>
            </a: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848600" y="647065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C42726B3-38A4-4E4E-859A-EAB6749CA049}" type="slidenum">
              <a:rPr kumimoji="1" lang="en-US" sz="1000" b="0">
                <a:latin typeface="Times" charset="0"/>
              </a:rPr>
              <a:pPr algn="r"/>
              <a:t>‹#›</a:t>
            </a:fld>
            <a:endParaRPr kumimoji="1" lang="en-US" sz="1000" b="0">
              <a:latin typeface="Times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76200" y="662305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1000" dirty="0" smtClean="0">
                <a:latin typeface="Times New Roman" charset="0"/>
              </a:rPr>
              <a:t> Results</a:t>
            </a:r>
            <a:endParaRPr lang="en-US" sz="1000" dirty="0">
              <a:latin typeface="Times New Roman" charset="0"/>
            </a:endParaRPr>
          </a:p>
        </p:txBody>
      </p:sp>
      <p:pic>
        <p:nvPicPr>
          <p:cNvPr id="3089" name="Picture 17" descr="jmmc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1905000" y="6623050"/>
            <a:ext cx="571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1000" dirty="0" smtClean="0">
                <a:latin typeface="Times New Roman" charset="0"/>
              </a:rPr>
              <a:t>Practice Session on Model Fitting- </a:t>
            </a:r>
            <a:r>
              <a:rPr lang="en-US" sz="1000" dirty="0">
                <a:latin typeface="Times New Roman" charset="0"/>
              </a:rPr>
              <a:t>VLTI School — </a:t>
            </a:r>
            <a:r>
              <a:rPr lang="en-US" sz="1000" dirty="0" smtClean="0">
                <a:latin typeface="Times New Roman" charset="0"/>
              </a:rPr>
              <a:t>Köln— 09.09.2015</a:t>
            </a:r>
            <a:endParaRPr lang="en-US" sz="1000" dirty="0">
              <a:latin typeface="Times New Roman" charset="0"/>
            </a:endParaRPr>
          </a:p>
        </p:txBody>
      </p:sp>
      <p:pic>
        <p:nvPicPr>
          <p:cNvPr id="10" name="Image 9" descr="logo-cra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6233748"/>
            <a:ext cx="616966" cy="579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Times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2pPr>
      <a:lvl3pPr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3pPr>
      <a:lvl4pPr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4pPr>
      <a:lvl5pPr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ヒラギノ明朝 Pro W6" charset="0"/>
          <a:cs typeface="ヒラギノ明朝 Pro W6" charset="0"/>
        </a:defRPr>
      </a:lvl9pPr>
    </p:titleStyle>
    <p:bodyStyle>
      <a:lvl1pPr marL="284163" indent="-2841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•"/>
        <a:defRPr sz="2000">
          <a:solidFill>
            <a:schemeClr val="tx1"/>
          </a:solidFill>
          <a:latin typeface="Times"/>
          <a:ea typeface="+mn-ea"/>
          <a:cs typeface="+mn-cs"/>
        </a:defRPr>
      </a:lvl1pPr>
      <a:lvl2pPr marL="747713" indent="-293688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–"/>
        <a:defRPr kumimoji="1" sz="2000">
          <a:solidFill>
            <a:schemeClr val="tx1"/>
          </a:solidFill>
          <a:latin typeface="Times"/>
          <a:ea typeface="+mn-ea"/>
          <a:cs typeface="+mn-cs"/>
        </a:defRPr>
      </a:lvl2pPr>
      <a:lvl3pPr marL="1144588" indent="-225425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•"/>
        <a:defRPr kumimoji="1">
          <a:solidFill>
            <a:schemeClr val="tx1"/>
          </a:solidFill>
          <a:latin typeface="Times"/>
          <a:ea typeface="+mn-ea"/>
          <a:cs typeface="+mn-cs"/>
        </a:defRPr>
      </a:lvl3pPr>
      <a:lvl4pPr marL="1598613" indent="-2270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–"/>
        <a:defRPr kumimoji="1" sz="1600">
          <a:solidFill>
            <a:schemeClr val="tx1"/>
          </a:solidFill>
          <a:latin typeface="Times"/>
          <a:ea typeface="+mn-ea"/>
          <a:cs typeface="+mn-cs"/>
        </a:defRPr>
      </a:lvl4pPr>
      <a:lvl5pPr marL="1995488" indent="-1698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»"/>
        <a:defRPr kumimoji="1" sz="1600">
          <a:solidFill>
            <a:schemeClr val="tx1"/>
          </a:solidFill>
          <a:latin typeface="Times"/>
          <a:ea typeface="+mn-ea"/>
          <a:cs typeface="+mn-cs"/>
        </a:defRPr>
      </a:lvl5pPr>
      <a:lvl6pPr marL="2452688" indent="-1698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6pPr>
      <a:lvl7pPr marL="2909888" indent="-1698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7pPr>
      <a:lvl8pPr marL="3367088" indent="-1698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8pPr>
      <a:lvl9pPr marL="3824288" indent="-169863" algn="l" rtl="0" fontAlgn="base">
        <a:spcBef>
          <a:spcPct val="20000"/>
        </a:spcBef>
        <a:spcAft>
          <a:spcPct val="0"/>
        </a:spcAft>
        <a:buClr>
          <a:srgbClr val="000000"/>
        </a:buClr>
        <a:buFont typeface="Times" charset="0"/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7.emf"/><Relationship Id="rId7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Document_Microsoft_Word_97_-_20041.doc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4038600" cy="381000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- </a:t>
            </a:r>
            <a:r>
              <a:rPr lang="fr-FR" dirty="0"/>
              <a:t>simple </a:t>
            </a:r>
            <a:r>
              <a:rPr lang="fr-FR" dirty="0" smtClean="0"/>
              <a:t>fit</a:t>
            </a:r>
            <a:br>
              <a:rPr lang="fr-FR" dirty="0" smtClean="0"/>
            </a:br>
            <a:r>
              <a:rPr lang="fr-FR" dirty="0" smtClean="0"/>
              <a:t>1.1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92781"/>
              </p:ext>
            </p:extLst>
          </p:nvPr>
        </p:nvGraphicFramePr>
        <p:xfrm>
          <a:off x="827584" y="1124744"/>
          <a:ext cx="3168352" cy="27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7" name="Document" r:id="rId4" imgW="2569464" imgH="2249424" progId="Word.Document.8">
                  <p:embed/>
                </p:oleObj>
              </mc:Choice>
              <mc:Fallback>
                <p:oleObj name="Document" r:id="rId4" imgW="2569464" imgH="2249424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24744"/>
                        <a:ext cx="3168352" cy="2773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679444" y="1613411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1800" dirty="0" smtClean="0">
                <a:solidFill>
                  <a:srgbClr val="FF0C12"/>
                </a:solidFill>
                <a:latin typeface="Times"/>
                <a:cs typeface="Times"/>
              </a:rPr>
              <a:t>Good fit</a:t>
            </a:r>
            <a:endParaRPr lang="fr-FR" sz="1800" dirty="0">
              <a:solidFill>
                <a:srgbClr val="FF0C12"/>
              </a:solidFill>
              <a:latin typeface="Times"/>
              <a:cs typeface="Time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548680"/>
            <a:ext cx="27363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arcturus.1.79mu.oifits</a:t>
            </a:r>
          </a:p>
          <a:p>
            <a:r>
              <a:rPr lang="en-US" dirty="0" smtClean="0">
                <a:latin typeface="Times"/>
                <a:cs typeface="Times"/>
              </a:rPr>
              <a:t> + disk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22048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dirty="0" err="1" smtClean="0">
                <a:latin typeface="Times"/>
                <a:cs typeface="Times"/>
              </a:rPr>
              <a:t>reduced</a:t>
            </a:r>
            <a:r>
              <a:rPr lang="fr-FR" dirty="0" smtClean="0">
                <a:latin typeface="Times"/>
                <a:cs typeface="Times"/>
              </a:rPr>
              <a:t> Chi2</a:t>
            </a:r>
            <a:r>
              <a:rPr lang="fr-FR" b="0" dirty="0" smtClean="0">
                <a:latin typeface="Times"/>
                <a:cs typeface="Times"/>
              </a:rPr>
              <a:t>: initial= </a:t>
            </a:r>
            <a:r>
              <a:rPr lang="fr-FR" b="0" dirty="0">
                <a:latin typeface="Times"/>
                <a:cs typeface="Times"/>
              </a:rPr>
              <a:t>3.746e+04</a:t>
            </a:r>
            <a:r>
              <a:rPr lang="fr-FR" b="0" dirty="0" smtClean="0">
                <a:latin typeface="Times"/>
                <a:cs typeface="Times"/>
              </a:rPr>
              <a:t>-  </a:t>
            </a:r>
          </a:p>
          <a:p>
            <a:pPr algn="l"/>
            <a:r>
              <a:rPr lang="fr-FR" b="0" dirty="0" smtClean="0">
                <a:latin typeface="Times"/>
                <a:cs typeface="Times"/>
              </a:rPr>
              <a:t>                         final=    </a:t>
            </a:r>
            <a:r>
              <a:rPr lang="fr-FR" dirty="0">
                <a:latin typeface="Times"/>
                <a:cs typeface="Times"/>
              </a:rPr>
              <a:t>0.4392</a:t>
            </a:r>
            <a:r>
              <a:rPr lang="fr-FR" b="0" dirty="0" smtClean="0">
                <a:latin typeface="Times"/>
                <a:cs typeface="Times"/>
              </a:rPr>
              <a:t>  -  sigma= 0.2828</a:t>
            </a:r>
          </a:p>
          <a:p>
            <a:pPr algn="l"/>
            <a:r>
              <a:rPr lang="fr-FR" b="0" dirty="0" err="1" smtClean="0">
                <a:latin typeface="Times"/>
                <a:cs typeface="Times"/>
              </a:rPr>
              <a:t>Number</a:t>
            </a:r>
            <a:r>
              <a:rPr lang="fr-FR" b="0" dirty="0" smtClean="0">
                <a:latin typeface="Times"/>
                <a:cs typeface="Times"/>
              </a:rPr>
              <a:t> of </a:t>
            </a:r>
            <a:r>
              <a:rPr lang="fr-FR" b="0" dirty="0" err="1" smtClean="0">
                <a:latin typeface="Times"/>
                <a:cs typeface="Times"/>
              </a:rPr>
              <a:t>degrees</a:t>
            </a:r>
            <a:r>
              <a:rPr lang="fr-FR" b="0" dirty="0" smtClean="0">
                <a:latin typeface="Times"/>
                <a:cs typeface="Times"/>
              </a:rPr>
              <a:t> of </a:t>
            </a:r>
            <a:r>
              <a:rPr lang="fr-FR" b="0" dirty="0" err="1" smtClean="0">
                <a:latin typeface="Times"/>
                <a:cs typeface="Times"/>
              </a:rPr>
              <a:t>freedom</a:t>
            </a:r>
            <a:r>
              <a:rPr lang="fr-FR" b="0" dirty="0" smtClean="0">
                <a:latin typeface="Times"/>
                <a:cs typeface="Times"/>
              </a:rPr>
              <a:t> = 25</a:t>
            </a:r>
          </a:p>
          <a:p>
            <a:pPr algn="l"/>
            <a:r>
              <a:rPr lang="fr-FR" b="0" dirty="0" err="1" smtClean="0">
                <a:latin typeface="Times"/>
                <a:cs typeface="Times"/>
              </a:rPr>
              <a:t>Number</a:t>
            </a:r>
            <a:r>
              <a:rPr lang="fr-FR" b="0" dirty="0" smtClean="0">
                <a:latin typeface="Times"/>
                <a:cs typeface="Times"/>
              </a:rPr>
              <a:t> of </a:t>
            </a:r>
            <a:r>
              <a:rPr lang="fr-FR" b="0" dirty="0" err="1" smtClean="0">
                <a:latin typeface="Times"/>
                <a:cs typeface="Times"/>
              </a:rPr>
              <a:t>iterations</a:t>
            </a:r>
            <a:r>
              <a:rPr lang="fr-FR" b="0" dirty="0" smtClean="0">
                <a:latin typeface="Times"/>
                <a:cs typeface="Times"/>
              </a:rPr>
              <a:t>:  9  (max </a:t>
            </a:r>
            <a:r>
              <a:rPr lang="fr-FR" b="0" dirty="0" err="1" smtClean="0">
                <a:latin typeface="Times"/>
                <a:cs typeface="Times"/>
              </a:rPr>
              <a:t>number</a:t>
            </a:r>
            <a:r>
              <a:rPr lang="fr-FR" b="0" dirty="0" smtClean="0">
                <a:latin typeface="Times"/>
                <a:cs typeface="Times"/>
              </a:rPr>
              <a:t>= 200)</a:t>
            </a:r>
          </a:p>
          <a:p>
            <a:pPr algn="l"/>
            <a:endParaRPr lang="fr-FR" b="0" dirty="0" smtClean="0">
              <a:latin typeface="Times"/>
              <a:cs typeface="Times"/>
            </a:endParaRPr>
          </a:p>
          <a:p>
            <a:pPr algn="l"/>
            <a:r>
              <a:rPr lang="fr-FR" b="0" dirty="0" smtClean="0">
                <a:latin typeface="Times"/>
                <a:cs typeface="Times"/>
              </a:rPr>
              <a:t>Final values and standard </a:t>
            </a:r>
            <a:r>
              <a:rPr lang="fr-FR" b="0" dirty="0" err="1" smtClean="0">
                <a:latin typeface="Times"/>
                <a:cs typeface="Times"/>
              </a:rPr>
              <a:t>deviation</a:t>
            </a:r>
            <a:r>
              <a:rPr lang="fr-FR" b="0" dirty="0" smtClean="0">
                <a:latin typeface="Times"/>
                <a:cs typeface="Times"/>
              </a:rPr>
              <a:t> for </a:t>
            </a:r>
            <a:r>
              <a:rPr lang="fr-FR" b="0" dirty="0" err="1" smtClean="0">
                <a:latin typeface="Times"/>
                <a:cs typeface="Times"/>
              </a:rPr>
              <a:t>fitted</a:t>
            </a:r>
            <a:r>
              <a:rPr lang="fr-FR" b="0" dirty="0" smtClean="0">
                <a:latin typeface="Times"/>
                <a:cs typeface="Times"/>
              </a:rPr>
              <a:t> </a:t>
            </a:r>
            <a:r>
              <a:rPr lang="fr-FR" b="0" dirty="0" err="1" smtClean="0">
                <a:latin typeface="Times"/>
                <a:cs typeface="Times"/>
              </a:rPr>
              <a:t>parameters</a:t>
            </a:r>
            <a:r>
              <a:rPr lang="fr-FR" b="0" dirty="0" smtClean="0">
                <a:latin typeface="Times"/>
                <a:cs typeface="Times"/>
              </a:rPr>
              <a:t>:</a:t>
            </a:r>
          </a:p>
          <a:p>
            <a:pPr algn="l"/>
            <a:r>
              <a:rPr lang="fr-FR" b="0" dirty="0" smtClean="0">
                <a:latin typeface="Times"/>
                <a:cs typeface="Times"/>
              </a:rPr>
              <a:t>     </a:t>
            </a:r>
            <a:r>
              <a:rPr lang="fr-FR" dirty="0" smtClean="0">
                <a:latin typeface="Times"/>
                <a:cs typeface="Times"/>
              </a:rPr>
              <a:t>diameter1 = 20.348</a:t>
            </a:r>
            <a:r>
              <a:rPr lang="pt-BR" b="0" dirty="0" smtClean="0">
                <a:latin typeface="Times"/>
                <a:cs typeface="Times"/>
              </a:rPr>
              <a:t> </a:t>
            </a:r>
            <a:r>
              <a:rPr lang="pt-BR" b="0" dirty="0">
                <a:latin typeface="Times"/>
                <a:cs typeface="Times"/>
              </a:rPr>
              <a:t>+/- </a:t>
            </a:r>
            <a:r>
              <a:rPr lang="pt-BR" b="0" dirty="0" smtClean="0">
                <a:latin typeface="Times"/>
                <a:cs typeface="Times"/>
              </a:rPr>
              <a:t>0.0177</a:t>
            </a:r>
            <a:r>
              <a:rPr lang="fr-FR" b="0" dirty="0" smtClean="0">
                <a:latin typeface="Times"/>
                <a:cs typeface="Times"/>
              </a:rPr>
              <a:t> mas </a:t>
            </a:r>
            <a:endParaRPr lang="fr-FR" b="0" dirty="0">
              <a:latin typeface="Times"/>
              <a:cs typeface="Times"/>
            </a:endParaRPr>
          </a:p>
        </p:txBody>
      </p:sp>
      <p:pic>
        <p:nvPicPr>
          <p:cNvPr id="7" name="Image 6" descr="residus-arcturus1.7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2490418" cy="24208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87824" y="5085184"/>
            <a:ext cx="930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dirty="0" smtClean="0">
                <a:latin typeface="Times"/>
                <a:cs typeface="Times"/>
              </a:rPr>
              <a:t>Residuals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</a:t>
            </a:r>
            <a:r>
              <a:rPr lang="fr-FR" dirty="0" smtClean="0"/>
              <a:t>-4 </a:t>
            </a:r>
            <a:endParaRPr lang="fr-FR" dirty="0"/>
          </a:p>
        </p:txBody>
      </p:sp>
      <p:pic>
        <p:nvPicPr>
          <p:cNvPr id="110597" name="Picture 5" descr="image_binary_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343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752600" y="1020763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/>
              <a:t>Image of the model of Theta Ori C after a fit by 2 disks</a:t>
            </a:r>
          </a:p>
          <a:p>
            <a:r>
              <a:rPr lang="fr-FR"/>
              <a:t>(similar results with 2 gaussians)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3-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addendum</a:t>
            </a:r>
            <a:endParaRPr lang="fr-FR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391400" cy="533400"/>
          </a:xfrm>
        </p:spPr>
        <p:txBody>
          <a:bodyPr/>
          <a:lstStyle/>
          <a:p>
            <a:pPr>
              <a:buFontTx/>
              <a:buNone/>
            </a:pPr>
            <a:r>
              <a:rPr lang="fr-FR" sz="1800"/>
              <a:t>Possibility of </a:t>
            </a:r>
            <a:r>
              <a:rPr lang="fr-FR" sz="1800" b="1"/>
              <a:t>Plot radial</a:t>
            </a:r>
            <a:r>
              <a:rPr lang="fr-FR" sz="1800"/>
              <a:t> at different cut angles (</a:t>
            </a:r>
            <a:r>
              <a:rPr lang="fr-FR" sz="1800" b="1"/>
              <a:t>angle</a:t>
            </a:r>
            <a:r>
              <a:rPr lang="fr-FR" sz="1800"/>
              <a:t> =0 by default)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533400" y="2286000"/>
          <a:ext cx="3865563" cy="336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5" name="Document" r:id="rId3" imgW="3221736" imgH="2807208" progId="Word.Document.8">
                  <p:embed/>
                </p:oleObj>
              </mc:Choice>
              <mc:Fallback>
                <p:oleObj name="Document" r:id="rId3" imgW="3221736" imgH="280720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3865563" cy="336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5181600" y="2286000"/>
          <a:ext cx="3303588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6" name="Document" r:id="rId5" imgW="2203704" imgH="2203704" progId="Word.Document.8">
                  <p:embed/>
                </p:oleObj>
              </mc:Choice>
              <mc:Fallback>
                <p:oleObj name="Document" r:id="rId5" imgW="2203704" imgH="22037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303588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400800" y="5715000"/>
            <a:ext cx="134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b="0"/>
              <a:t>uv  coverage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59420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200" b="0" dirty="0"/>
              <a:t>angle =</a:t>
            </a:r>
          </a:p>
          <a:p>
            <a:pPr algn="l"/>
            <a:r>
              <a:rPr lang="en-US" altLang="ja-JP" sz="1200" b="0" dirty="0"/>
              <a:t>~ </a:t>
            </a:r>
            <a:r>
              <a:rPr lang="en-US" sz="1200" b="0" dirty="0"/>
              <a:t>35° </a:t>
            </a:r>
            <a:r>
              <a:rPr lang="en-US" sz="1200" b="0" dirty="0" smtClean="0"/>
              <a:t>(green)</a:t>
            </a:r>
            <a:r>
              <a:rPr lang="en-US" sz="1200" b="0" dirty="0"/>
              <a:t>	  ~ 70°</a:t>
            </a:r>
            <a:r>
              <a:rPr lang="fr-FR" sz="1200" b="0" dirty="0"/>
              <a:t> </a:t>
            </a:r>
            <a:r>
              <a:rPr lang="en-US" sz="1200" b="0" dirty="0"/>
              <a:t>(magenta)  ~ 125° (</a:t>
            </a:r>
            <a:r>
              <a:rPr lang="en-US" sz="1200" b="0" dirty="0" smtClean="0"/>
              <a:t>blue)</a:t>
            </a:r>
            <a:endParaRPr lang="fr-FR" sz="2400" b="0" dirty="0"/>
          </a:p>
        </p:txBody>
      </p:sp>
      <p:pic>
        <p:nvPicPr>
          <p:cNvPr id="2" name="Image 1" descr="Screen Shot 2013-09-10 at 10.41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11" y="1700808"/>
            <a:ext cx="9144000" cy="32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4</a:t>
            </a:r>
            <a:r>
              <a:rPr lang="fr-FR" dirty="0" smtClean="0"/>
              <a:t>-1</a:t>
            </a:r>
            <a:endParaRPr lang="fr-FR" dirty="0"/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1143000" y="3124200"/>
          <a:ext cx="7097713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5" name="Document" r:id="rId3" imgW="5913120" imgH="2962656" progId="Word.Document.8">
                  <p:embed/>
                </p:oleObj>
              </mc:Choice>
              <mc:Fallback>
                <p:oleObj name="Document" r:id="rId3" imgW="5913120" imgH="2962656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7097713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581400" y="614572"/>
            <a:ext cx="48641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200" dirty="0"/>
              <a:t>HD87643 -K band- VIS2 + T3phi</a:t>
            </a:r>
            <a:endParaRPr lang="en-US" sz="1200" b="0" dirty="0"/>
          </a:p>
          <a:p>
            <a:pPr algn="l"/>
            <a:endParaRPr lang="en-US" sz="1200" b="0" dirty="0"/>
          </a:p>
          <a:p>
            <a:pPr algn="l"/>
            <a:r>
              <a:rPr lang="en-US" sz="1200" b="0" dirty="0"/>
              <a:t>d1 =      6.0994 +/-   0.215  </a:t>
            </a:r>
            <a:r>
              <a:rPr lang="en-US" sz="1200" b="0" dirty="0" smtClean="0"/>
              <a:t>mas</a:t>
            </a:r>
            <a:endParaRPr lang="en-US" sz="1200" b="0" dirty="0"/>
          </a:p>
          <a:p>
            <a:pPr algn="l"/>
            <a:r>
              <a:rPr lang="en-US" sz="1200" b="0" dirty="0"/>
              <a:t>d2 =      5.9379 +/-   0.118  mas</a:t>
            </a:r>
          </a:p>
          <a:p>
            <a:pPr algn="l"/>
            <a:r>
              <a:rPr lang="en-US" sz="1200" b="0" dirty="0"/>
              <a:t>fw1 =    </a:t>
            </a:r>
            <a:r>
              <a:rPr lang="en-US" sz="1200" b="0" dirty="0" smtClean="0"/>
              <a:t>0.37222 </a:t>
            </a:r>
            <a:r>
              <a:rPr lang="en-US" sz="1200" b="0" dirty="0"/>
              <a:t>+/-   </a:t>
            </a:r>
            <a:r>
              <a:rPr lang="en-US" sz="1200" b="0" dirty="0" smtClean="0"/>
              <a:t>0.181</a:t>
            </a:r>
            <a:endParaRPr lang="en-US" sz="1200" b="0" dirty="0"/>
          </a:p>
          <a:p>
            <a:pPr algn="l"/>
            <a:r>
              <a:rPr lang="en-US" sz="1200" b="0" dirty="0"/>
              <a:t>fw2 =   0.62778 +/-   0.305</a:t>
            </a:r>
          </a:p>
          <a:p>
            <a:pPr algn="l"/>
            <a:r>
              <a:rPr lang="en-US" sz="1200" b="0" dirty="0"/>
              <a:t>x2 =     </a:t>
            </a:r>
            <a:r>
              <a:rPr lang="en-US" sz="1200" b="0" dirty="0" smtClean="0"/>
              <a:t>2.0487 </a:t>
            </a:r>
            <a:r>
              <a:rPr lang="en-US" sz="1200" b="0" dirty="0"/>
              <a:t>+/-   </a:t>
            </a:r>
            <a:r>
              <a:rPr lang="en-US" sz="1200" b="0" dirty="0" smtClean="0"/>
              <a:t>0.142  </a:t>
            </a:r>
            <a:r>
              <a:rPr lang="en-US" sz="1200" b="0" dirty="0"/>
              <a:t>mas</a:t>
            </a:r>
          </a:p>
          <a:p>
            <a:pPr algn="l"/>
            <a:r>
              <a:rPr lang="en-US" sz="1200" b="0" dirty="0"/>
              <a:t>y2 =     </a:t>
            </a:r>
            <a:r>
              <a:rPr lang="en-US" sz="1200" b="0" dirty="0" smtClean="0"/>
              <a:t>-33.094 </a:t>
            </a:r>
            <a:r>
              <a:rPr lang="en-US" sz="1200" b="0" dirty="0"/>
              <a:t>+/-   </a:t>
            </a:r>
            <a:r>
              <a:rPr lang="en-US" sz="1200" b="0" dirty="0" smtClean="0"/>
              <a:t>0.104  </a:t>
            </a:r>
            <a:r>
              <a:rPr lang="en-US" sz="1200" b="0" dirty="0"/>
              <a:t>mas</a:t>
            </a:r>
          </a:p>
          <a:p>
            <a:pPr algn="l"/>
            <a:endParaRPr lang="en-US" sz="1200" b="0" dirty="0"/>
          </a:p>
          <a:p>
            <a:pPr algn="l"/>
            <a:r>
              <a:rPr lang="en-US" sz="1200" b="0" dirty="0" smtClean="0"/>
              <a:t>reduced </a:t>
            </a:r>
            <a:r>
              <a:rPr lang="en-US" sz="1200" b="0" dirty="0"/>
              <a:t>Chi2: </a:t>
            </a:r>
            <a:r>
              <a:rPr lang="en-US" sz="1200" b="0" dirty="0" smtClean="0"/>
              <a:t>final</a:t>
            </a:r>
            <a:r>
              <a:rPr lang="en-US" sz="1200" b="0" dirty="0"/>
              <a:t>=     49.92  -  sigma= 0.0985329</a:t>
            </a:r>
          </a:p>
          <a:p>
            <a:pPr algn="l"/>
            <a:r>
              <a:rPr lang="en-US" sz="1200" b="0" dirty="0"/>
              <a:t>Number of degrees of freedom = 206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95536" y="332656"/>
            <a:ext cx="2866644" cy="2664296"/>
            <a:chOff x="395536" y="332656"/>
            <a:chExt cx="2866644" cy="2664296"/>
          </a:xfrm>
        </p:grpSpPr>
        <p:pic>
          <p:nvPicPr>
            <p:cNvPr id="2" name="Image 1" descr="chi2map_exo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409200"/>
              <a:ext cx="2866644" cy="2587752"/>
            </a:xfrm>
            <a:prstGeom prst="rect">
              <a:avLst/>
            </a:prstGeom>
          </p:spPr>
        </p:pic>
        <p:sp>
          <p:nvSpPr>
            <p:cNvPr id="3" name="Bouée 2"/>
            <p:cNvSpPr/>
            <p:nvPr/>
          </p:nvSpPr>
          <p:spPr bwMode="auto">
            <a:xfrm>
              <a:off x="1907704" y="332656"/>
              <a:ext cx="1296144" cy="216024"/>
            </a:xfrm>
            <a:prstGeom prst="donut">
              <a:avLst>
                <a:gd name="adj" fmla="val 6103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4</a:t>
            </a:r>
            <a:r>
              <a:rPr lang="fr-FR" dirty="0" smtClean="0"/>
              <a:t>-2</a:t>
            </a:r>
            <a:endParaRPr lang="fr-FR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5257800" cy="2438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200" b="1" dirty="0"/>
              <a:t>			</a:t>
            </a:r>
            <a:r>
              <a:rPr lang="en-US" sz="1400" b="1" dirty="0"/>
              <a:t>Fit with 2 </a:t>
            </a:r>
            <a:r>
              <a:rPr lang="en-US" sz="1400" b="1" dirty="0" err="1"/>
              <a:t>gaussians</a:t>
            </a:r>
            <a:endParaRPr lang="en-US" sz="1400" dirty="0"/>
          </a:p>
          <a:p>
            <a:pPr algn="just">
              <a:buFontTx/>
              <a:buNone/>
            </a:pPr>
            <a:r>
              <a:rPr lang="en-US" sz="1200" dirty="0"/>
              <a:t>fw1 =     0.63794 +/-   </a:t>
            </a:r>
            <a:r>
              <a:rPr lang="en-US" sz="1200" dirty="0" smtClean="0"/>
              <a:t>0.279</a:t>
            </a:r>
            <a:endParaRPr lang="en-US" sz="1200" dirty="0"/>
          </a:p>
          <a:p>
            <a:pPr algn="just">
              <a:buFontTx/>
              <a:buNone/>
            </a:pPr>
            <a:r>
              <a:rPr lang="en-US" sz="1200" dirty="0"/>
              <a:t>fw2 =     0.36206 +/-    </a:t>
            </a:r>
            <a:r>
              <a:rPr lang="en-US" sz="1200" dirty="0" smtClean="0"/>
              <a:t>0.159</a:t>
            </a:r>
            <a:endParaRPr lang="en-US" sz="1200" dirty="0"/>
          </a:p>
          <a:p>
            <a:pPr algn="just">
              <a:buFontTx/>
              <a:buNone/>
            </a:pPr>
            <a:r>
              <a:rPr lang="en-US" sz="1200" dirty="0"/>
              <a:t>fwhm1 =      3.7853 +/-   </a:t>
            </a:r>
            <a:r>
              <a:rPr lang="en-US" sz="1200" dirty="0" smtClean="0"/>
              <a:t>0.0867 </a:t>
            </a:r>
            <a:r>
              <a:rPr lang="en-US" sz="1200" dirty="0"/>
              <a:t>mas</a:t>
            </a:r>
          </a:p>
          <a:p>
            <a:pPr algn="just">
              <a:buFontTx/>
              <a:buNone/>
            </a:pPr>
            <a:r>
              <a:rPr lang="en-US" sz="1200" dirty="0"/>
              <a:t>fwhm2 =      3.7938 +/-   </a:t>
            </a:r>
            <a:r>
              <a:rPr lang="en-US" sz="1200" dirty="0" smtClean="0"/>
              <a:t>0.162 </a:t>
            </a:r>
            <a:r>
              <a:rPr lang="en-US" sz="1200" dirty="0"/>
              <a:t>mas</a:t>
            </a:r>
          </a:p>
          <a:p>
            <a:pPr algn="just">
              <a:buFontTx/>
              <a:buNone/>
            </a:pPr>
            <a:r>
              <a:rPr lang="en-US" sz="1200" dirty="0"/>
              <a:t>x2 =      -1.985 +/-    </a:t>
            </a:r>
            <a:r>
              <a:rPr lang="en-US" sz="1200" dirty="0" smtClean="0"/>
              <a:t>0.121  </a:t>
            </a:r>
            <a:r>
              <a:rPr lang="en-US" sz="1200" dirty="0"/>
              <a:t>mas</a:t>
            </a:r>
          </a:p>
          <a:p>
            <a:pPr algn="just">
              <a:buFontTx/>
              <a:buNone/>
            </a:pPr>
            <a:r>
              <a:rPr lang="en-US" sz="1200" dirty="0"/>
              <a:t>y2 =      33.098 +/-   </a:t>
            </a:r>
            <a:r>
              <a:rPr lang="en-US" sz="1200" dirty="0" smtClean="0"/>
              <a:t>0.0886  </a:t>
            </a:r>
            <a:r>
              <a:rPr lang="en-US" sz="1200" dirty="0"/>
              <a:t>mas</a:t>
            </a:r>
          </a:p>
          <a:p>
            <a:pPr algn="just">
              <a:buFontTx/>
              <a:buNone/>
            </a:pPr>
            <a:r>
              <a:rPr lang="en-US" sz="1200" dirty="0" smtClean="0"/>
              <a:t>reduced </a:t>
            </a:r>
            <a:r>
              <a:rPr lang="en-US" sz="1200" dirty="0"/>
              <a:t>Chi2: </a:t>
            </a:r>
            <a:r>
              <a:rPr lang="en-US" sz="1200" dirty="0" smtClean="0"/>
              <a:t> final</a:t>
            </a:r>
            <a:r>
              <a:rPr lang="en-US" sz="1200" dirty="0"/>
              <a:t>=     </a:t>
            </a:r>
            <a:r>
              <a:rPr lang="en-US" sz="1200" b="1" dirty="0"/>
              <a:t>40.51</a:t>
            </a:r>
            <a:r>
              <a:rPr lang="en-US" sz="1200" dirty="0"/>
              <a:t>  -  sigma= 0.09853</a:t>
            </a:r>
          </a:p>
          <a:p>
            <a:pPr algn="just">
              <a:buFontTx/>
              <a:buNone/>
            </a:pPr>
            <a:r>
              <a:rPr lang="en-US" sz="1200" dirty="0"/>
              <a:t>Number of degrees of freedom = 206</a:t>
            </a:r>
            <a:endParaRPr lang="fr-FR" sz="1200" dirty="0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219200" y="2971800"/>
          <a:ext cx="7097713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0" name="Document" r:id="rId3" imgW="5913120" imgH="2962656" progId="Word.Document.8">
                  <p:embed/>
                </p:oleObj>
              </mc:Choice>
              <mc:Fallback>
                <p:oleObj name="Document" r:id="rId3" imgW="5913120" imgH="296265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7097713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779912" y="2132856"/>
            <a:ext cx="221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dirty="0" err="1" smtClean="0">
                <a:solidFill>
                  <a:srgbClr val="FF0C12"/>
                </a:solidFill>
                <a:latin typeface="Times"/>
                <a:cs typeface="Times"/>
              </a:rPr>
              <a:t>better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chi2 </a:t>
            </a:r>
            <a:r>
              <a:rPr lang="fr-FR" sz="1400" b="0" dirty="0" err="1" smtClean="0">
                <a:solidFill>
                  <a:srgbClr val="FF0C12"/>
                </a:solidFill>
                <a:latin typeface="Times"/>
                <a:cs typeface="Times"/>
              </a:rPr>
              <a:t>than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</a:t>
            </a:r>
            <a:r>
              <a:rPr lang="fr-FR" sz="1400" b="0" dirty="0" err="1" smtClean="0">
                <a:solidFill>
                  <a:srgbClr val="FF0C12"/>
                </a:solidFill>
                <a:latin typeface="Times"/>
                <a:cs typeface="Times"/>
              </a:rPr>
              <a:t>with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2 </a:t>
            </a:r>
            <a:r>
              <a:rPr lang="fr-FR" sz="1400" b="0" dirty="0" err="1" smtClean="0">
                <a:solidFill>
                  <a:srgbClr val="FF0C12"/>
                </a:solidFill>
                <a:latin typeface="Times"/>
                <a:cs typeface="Times"/>
              </a:rPr>
              <a:t>disks</a:t>
            </a:r>
            <a:endParaRPr lang="fr-FR" sz="1400" b="0" dirty="0" smtClean="0">
              <a:solidFill>
                <a:srgbClr val="FF0C12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4</a:t>
            </a:r>
            <a:r>
              <a:rPr lang="fr-FR" dirty="0" smtClean="0"/>
              <a:t>-3</a:t>
            </a:r>
            <a:endParaRPr lang="fr-FR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787752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1600" dirty="0" err="1" smtClean="0">
                <a:solidFill>
                  <a:srgbClr val="000000"/>
                </a:solidFill>
              </a:rPr>
              <a:t>Means</a:t>
            </a:r>
            <a:r>
              <a:rPr lang="fr-FR" sz="1600" dirty="0" smtClean="0">
                <a:solidFill>
                  <a:srgbClr val="000000"/>
                </a:solidFill>
              </a:rPr>
              <a:t> to </a:t>
            </a:r>
            <a:r>
              <a:rPr lang="fr-FR" sz="1600" dirty="0" err="1" smtClean="0">
                <a:solidFill>
                  <a:srgbClr val="000000"/>
                </a:solidFill>
              </a:rPr>
              <a:t>decrease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the </a:t>
            </a:r>
            <a:r>
              <a:rPr lang="fr-FR" sz="1600" dirty="0" err="1">
                <a:solidFill>
                  <a:srgbClr val="000000"/>
                </a:solidFill>
              </a:rPr>
              <a:t>visibility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at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low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frequencies</a:t>
            </a:r>
            <a:r>
              <a:rPr lang="fr-FR" sz="1600" dirty="0" smtClean="0">
                <a:solidFill>
                  <a:srgbClr val="000000"/>
                </a:solidFill>
              </a:rPr>
              <a:t>:</a:t>
            </a:r>
            <a:endParaRPr lang="fr-FR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1600" dirty="0"/>
              <a:t>b</a:t>
            </a:r>
            <a:r>
              <a:rPr lang="fr-FR" sz="1600" dirty="0" smtClean="0"/>
              <a:t>y </a:t>
            </a:r>
            <a:r>
              <a:rPr lang="fr-FR" sz="1600" dirty="0" err="1"/>
              <a:t>adding</a:t>
            </a:r>
            <a:r>
              <a:rPr lang="fr-FR" sz="1600" dirty="0"/>
              <a:t> a </a:t>
            </a:r>
            <a:r>
              <a:rPr lang="fr-FR" sz="1600" dirty="0" err="1"/>
              <a:t>dirac</a:t>
            </a:r>
            <a:r>
              <a:rPr lang="fr-FR" sz="1600" dirty="0"/>
              <a:t> </a:t>
            </a:r>
            <a:r>
              <a:rPr lang="fr-FR" sz="1600" dirty="0" err="1"/>
              <a:t>function</a:t>
            </a:r>
            <a:r>
              <a:rPr lang="fr-FR" sz="1600" dirty="0"/>
              <a:t>, i.e. a background in the image </a:t>
            </a:r>
            <a:r>
              <a:rPr lang="fr-FR" sz="1600" dirty="0" err="1"/>
              <a:t>space</a:t>
            </a:r>
            <a:r>
              <a:rPr lang="fr-FR" sz="16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1400" b="1" dirty="0"/>
              <a:t>		Fit by 2 </a:t>
            </a:r>
            <a:r>
              <a:rPr lang="fr-FR" sz="1400" b="1" dirty="0" err="1"/>
              <a:t>gaussians</a:t>
            </a:r>
            <a:r>
              <a:rPr lang="fr-FR" sz="1400" b="1" dirty="0"/>
              <a:t> and a background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14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fw1 =     0.62928 +/-   </a:t>
            </a:r>
            <a:r>
              <a:rPr lang="en-US" sz="1200" dirty="0" smtClean="0"/>
              <a:t>0.174</a:t>
            </a:r>
            <a:r>
              <a:rPr lang="en-US" sz="1200" dirty="0"/>
              <a:t>	</a:t>
            </a:r>
            <a:r>
              <a:rPr lang="en-US" sz="1200" dirty="0" smtClean="0"/>
              <a:t>    primary</a:t>
            </a:r>
            <a:endParaRPr lang="en-US" sz="12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fw2 =     0.23253 +/-    </a:t>
            </a:r>
            <a:r>
              <a:rPr lang="en-US" sz="1200" dirty="0" smtClean="0"/>
              <a:t>0.064</a:t>
            </a:r>
            <a:r>
              <a:rPr lang="en-US" sz="1200" dirty="0"/>
              <a:t>	</a:t>
            </a:r>
            <a:r>
              <a:rPr lang="en-US" sz="1200" dirty="0" smtClean="0"/>
              <a:t>    secondary</a:t>
            </a:r>
            <a:endParaRPr lang="en-US" sz="12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fw3 =     0.13823 +/-  </a:t>
            </a:r>
            <a:r>
              <a:rPr lang="en-US" sz="1200" dirty="0" smtClean="0"/>
              <a:t>0.0389    background</a:t>
            </a:r>
            <a:endParaRPr lang="en-US" sz="12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fwhm1 =      3.6814 +/-   </a:t>
            </a:r>
            <a:r>
              <a:rPr lang="en-US" sz="1200" dirty="0" smtClean="0"/>
              <a:t>0.0551  </a:t>
            </a:r>
            <a:r>
              <a:rPr lang="en-US" sz="1200" dirty="0"/>
              <a:t>mas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fwhm2 =       1.355 +/-   </a:t>
            </a:r>
            <a:r>
              <a:rPr lang="en-US" sz="1200" dirty="0" smtClean="0"/>
              <a:t>0.138  </a:t>
            </a:r>
            <a:r>
              <a:rPr lang="en-US" sz="1200" dirty="0"/>
              <a:t>mas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 x2 =     -1.9868 +/-   </a:t>
            </a:r>
            <a:r>
              <a:rPr lang="en-US" sz="1200" dirty="0" smtClean="0"/>
              <a:t>0.0503  </a:t>
            </a:r>
            <a:r>
              <a:rPr lang="en-US" sz="1200" dirty="0"/>
              <a:t>mas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 y2 =      33.178 +/-  </a:t>
            </a:r>
            <a:r>
              <a:rPr lang="en-US" sz="1200" dirty="0" smtClean="0"/>
              <a:t>0.0378  </a:t>
            </a:r>
            <a:r>
              <a:rPr lang="en-US" sz="1200" dirty="0"/>
              <a:t>mas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		</a:t>
            </a:r>
            <a:r>
              <a:rPr lang="fr-FR" sz="1200" b="1" dirty="0"/>
              <a:t>i.e. </a:t>
            </a:r>
            <a:r>
              <a:rPr lang="fr-FR" sz="1200" b="1" dirty="0">
                <a:ea typeface="ＭＳ Ｐゴシック" charset="0"/>
                <a:cs typeface="ＭＳ Ｐゴシック" charset="0"/>
              </a:rPr>
              <a:t>[</a:t>
            </a:r>
            <a:r>
              <a:rPr lang="fr-FR" sz="1200" b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fr-FR" sz="1200" b="1" dirty="0">
                <a:ea typeface="ＭＳ Ｐゴシック" charset="0"/>
                <a:cs typeface="ＭＳ Ｐゴシック" charset="0"/>
              </a:rPr>
              <a:t>, PA] = [33.24mas</a:t>
            </a:r>
            <a:r>
              <a:rPr lang="fr-FR" sz="1200" b="1" dirty="0" smtClean="0">
                <a:ea typeface="ＭＳ Ｐゴシック" charset="0"/>
                <a:cs typeface="ＭＳ Ｐゴシック" charset="0"/>
              </a:rPr>
              <a:t>, -3.43 = 356.57</a:t>
            </a:r>
            <a:r>
              <a:rPr lang="fr-FR" sz="1200" b="1" dirty="0">
                <a:ea typeface="ＭＳ Ｐゴシック" charset="0"/>
                <a:cs typeface="ＭＳ Ｐゴシック" charset="0"/>
              </a:rPr>
              <a:t>°]</a:t>
            </a:r>
            <a:endParaRPr lang="fr-FR" sz="1200" dirty="0"/>
          </a:p>
          <a:p>
            <a:pPr algn="just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reduced Chi2</a:t>
            </a:r>
            <a:r>
              <a:rPr lang="en-US" sz="1200" dirty="0" smtClean="0"/>
              <a:t>:</a:t>
            </a:r>
            <a:r>
              <a:rPr lang="en-US" sz="1200" dirty="0"/>
              <a:t> </a:t>
            </a:r>
            <a:r>
              <a:rPr lang="en-US" sz="1200" dirty="0" smtClean="0"/>
              <a:t>final</a:t>
            </a:r>
            <a:r>
              <a:rPr lang="en-US" sz="1200" dirty="0"/>
              <a:t>=     </a:t>
            </a:r>
            <a:r>
              <a:rPr lang="en-US" sz="1200" b="1" dirty="0"/>
              <a:t>16.27</a:t>
            </a:r>
            <a:r>
              <a:rPr lang="en-US" sz="1200" dirty="0"/>
              <a:t>  -  sigma= 0.09877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1200" dirty="0"/>
              <a:t>Number of degrees of freedom = 205</a:t>
            </a:r>
            <a:endParaRPr lang="en-US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dirty="0"/>
          </a:p>
        </p:txBody>
      </p:sp>
      <p:pic>
        <p:nvPicPr>
          <p:cNvPr id="122884" name="Picture 4" descr="image_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57835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04800" y="5789325"/>
            <a:ext cx="8382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fr-FR" b="0" dirty="0" err="1">
                <a:latin typeface="Times"/>
                <a:cs typeface="Times"/>
              </a:rPr>
              <a:t>Separation</a:t>
            </a:r>
            <a:r>
              <a:rPr lang="fr-FR" b="0" dirty="0">
                <a:latin typeface="Times"/>
                <a:cs typeface="Times"/>
              </a:rPr>
              <a:t> comparable to the one </a:t>
            </a:r>
            <a:r>
              <a:rPr lang="fr-FR" b="0" dirty="0" err="1">
                <a:latin typeface="Times"/>
                <a:cs typeface="Times"/>
              </a:rPr>
              <a:t>published</a:t>
            </a:r>
            <a:r>
              <a:rPr lang="fr-FR" b="0" dirty="0">
                <a:latin typeface="Times"/>
                <a:cs typeface="Times"/>
              </a:rPr>
              <a:t> by </a:t>
            </a:r>
          </a:p>
          <a:p>
            <a:pPr algn="l"/>
            <a:r>
              <a:rPr lang="fr-FR" b="0" dirty="0" err="1">
                <a:latin typeface="Times"/>
                <a:cs typeface="Times"/>
              </a:rPr>
              <a:t>F.Millour</a:t>
            </a:r>
            <a:r>
              <a:rPr lang="fr-FR" b="0" dirty="0">
                <a:latin typeface="Times"/>
                <a:cs typeface="Times"/>
              </a:rPr>
              <a:t> et al., 2009, A&amp;A </a:t>
            </a:r>
            <a:r>
              <a:rPr lang="fr-FR" dirty="0">
                <a:latin typeface="Times"/>
                <a:cs typeface="Times"/>
              </a:rPr>
              <a:t>507</a:t>
            </a:r>
            <a:r>
              <a:rPr lang="fr-FR" b="0" dirty="0">
                <a:latin typeface="Times"/>
                <a:cs typeface="Times"/>
              </a:rPr>
              <a:t>, pp317-326 : </a:t>
            </a:r>
            <a:r>
              <a:rPr lang="fr-FR" dirty="0">
                <a:latin typeface="Times"/>
                <a:cs typeface="Times"/>
              </a:rPr>
              <a:t>[</a:t>
            </a:r>
            <a:r>
              <a:rPr lang="fr-FR" dirty="0">
                <a:latin typeface="Times"/>
                <a:cs typeface="Times"/>
                <a:sym typeface="Symbol" charset="0"/>
              </a:rPr>
              <a:t></a:t>
            </a:r>
            <a:r>
              <a:rPr lang="fr-FR" dirty="0">
                <a:latin typeface="Times"/>
                <a:cs typeface="Times"/>
              </a:rPr>
              <a:t>, PA] = [33.48mas</a:t>
            </a:r>
            <a:r>
              <a:rPr lang="fr-FR" dirty="0" smtClean="0">
                <a:latin typeface="Times"/>
                <a:cs typeface="Times"/>
              </a:rPr>
              <a:t>, 355.5</a:t>
            </a:r>
            <a:r>
              <a:rPr lang="fr-FR" dirty="0">
                <a:latin typeface="Times"/>
                <a:cs typeface="Times"/>
              </a:rPr>
              <a:t>°]</a:t>
            </a:r>
            <a:endParaRPr lang="fr-FR" b="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4</a:t>
            </a:r>
            <a:r>
              <a:rPr lang="fr-FR" dirty="0" smtClean="0"/>
              <a:t>-4</a:t>
            </a:r>
            <a:endParaRPr lang="fr-FR" dirty="0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609600" y="2209800"/>
          <a:ext cx="7097713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4" name="Document" r:id="rId3" imgW="5913120" imgH="2962656" progId="Word.Document.8">
                  <p:embed/>
                </p:oleObj>
              </mc:Choice>
              <mc:Fallback>
                <p:oleObj name="Document" r:id="rId3" imgW="5913120" imgH="296265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7097713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23825" y="834579"/>
            <a:ext cx="61600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dirty="0">
                <a:latin typeface="Times"/>
                <a:ea typeface="ヒラギノ明朝 Pro W3" charset="0"/>
                <a:cs typeface="Times"/>
              </a:rPr>
              <a:t>Fit by 2 </a:t>
            </a:r>
            <a:r>
              <a:rPr lang="fr-FR" dirty="0" err="1">
                <a:latin typeface="Times"/>
                <a:ea typeface="ヒラギノ明朝 Pro W3" charset="0"/>
                <a:cs typeface="Times"/>
              </a:rPr>
              <a:t>gaussians</a:t>
            </a:r>
            <a:r>
              <a:rPr lang="fr-FR" dirty="0">
                <a:latin typeface="Times"/>
                <a:ea typeface="ヒラギノ明朝 Pro W3" charset="0"/>
                <a:cs typeface="Times"/>
              </a:rPr>
              <a:t> and a background: </a:t>
            </a:r>
            <a:r>
              <a:rPr lang="fr-FR" dirty="0" smtClean="0">
                <a:latin typeface="Times"/>
                <a:ea typeface="ヒラギノ明朝 Pro W3" charset="0"/>
                <a:cs typeface="Times"/>
              </a:rPr>
              <a:t>Plot </a:t>
            </a:r>
            <a:r>
              <a:rPr lang="fr-FR" dirty="0">
                <a:latin typeface="Times"/>
                <a:ea typeface="ヒラギノ明朝 Pro W3" charset="0"/>
                <a:cs typeface="Times"/>
              </a:rPr>
              <a:t>radial of VIS2 and T3phi:</a:t>
            </a:r>
          </a:p>
          <a:p>
            <a:pPr algn="l"/>
            <a:endParaRPr lang="fr-FR" dirty="0">
              <a:latin typeface="Times"/>
              <a:ea typeface="ヒラギノ明朝 Pro W3" charset="0"/>
              <a:cs typeface="Times"/>
            </a:endParaRPr>
          </a:p>
          <a:p>
            <a:pPr algn="l"/>
            <a:r>
              <a:rPr lang="fr-FR" dirty="0">
                <a:latin typeface="Times"/>
                <a:ea typeface="ヒラギノ明朝 Pro W3" charset="0"/>
                <a:cs typeface="Times"/>
              </a:rPr>
              <a:t>	</a:t>
            </a:r>
            <a:r>
              <a:rPr lang="fr-FR" b="0" dirty="0" err="1">
                <a:latin typeface="Times"/>
                <a:ea typeface="ヒラギノ明朝 Pro W3" charset="0"/>
                <a:cs typeface="Times"/>
              </a:rPr>
              <a:t>Improvement</a:t>
            </a:r>
            <a:r>
              <a:rPr lang="fr-FR" b="0" dirty="0">
                <a:latin typeface="Times"/>
                <a:ea typeface="ヒラギノ明朝 Pro W3" charset="0"/>
                <a:cs typeface="Times"/>
              </a:rPr>
              <a:t> for the </a:t>
            </a:r>
            <a:r>
              <a:rPr lang="fr-FR" b="0" dirty="0" err="1">
                <a:latin typeface="Times"/>
                <a:ea typeface="ヒラギノ明朝 Pro W3" charset="0"/>
                <a:cs typeface="Times"/>
              </a:rPr>
              <a:t>frequencies</a:t>
            </a:r>
            <a:r>
              <a:rPr lang="fr-FR" b="0" dirty="0">
                <a:latin typeface="Times"/>
                <a:ea typeface="ヒラギノ明朝 Pro W3" charset="0"/>
                <a:cs typeface="Times"/>
              </a:rPr>
              <a:t> &lt; 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~3.10</a:t>
            </a:r>
            <a:r>
              <a:rPr lang="fr-FR" altLang="ja-JP" b="0" baseline="30000" dirty="0">
                <a:latin typeface="Times"/>
                <a:ea typeface="ヒラギノ明朝 Pro W3" charset="0"/>
                <a:cs typeface="Times"/>
              </a:rPr>
              <a:t>7 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1/rad </a:t>
            </a:r>
            <a:r>
              <a:rPr lang="fr-FR" altLang="ja-JP" dirty="0" err="1">
                <a:latin typeface="Times"/>
                <a:ea typeface="ヒラギノ明朝 Pro W3" charset="0"/>
                <a:cs typeface="Times"/>
              </a:rPr>
              <a:t>only</a:t>
            </a:r>
            <a:endParaRPr lang="fr-FR" altLang="ja-JP" dirty="0">
              <a:latin typeface="Times"/>
              <a:ea typeface="ヒラギノ明朝 Pro W3" charset="0"/>
              <a:cs typeface="Times"/>
            </a:endParaRPr>
          </a:p>
          <a:p>
            <a:pPr algn="l"/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==&gt; </a:t>
            </a:r>
            <a:r>
              <a:rPr lang="fr-FR" altLang="ja-JP" b="0" dirty="0" err="1">
                <a:latin typeface="Times"/>
                <a:ea typeface="ヒラギノ明朝 Pro W3" charset="0"/>
                <a:cs typeface="Times"/>
              </a:rPr>
              <a:t>better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 model to </a:t>
            </a:r>
            <a:r>
              <a:rPr lang="fr-FR" altLang="ja-JP" b="0" dirty="0" err="1" smtClean="0">
                <a:latin typeface="Times"/>
                <a:ea typeface="ヒラギノ明朝 Pro W3" charset="0"/>
                <a:cs typeface="Times"/>
              </a:rPr>
              <a:t>find</a:t>
            </a:r>
            <a:r>
              <a:rPr lang="fr-FR" altLang="ja-JP" b="0" dirty="0" smtClean="0">
                <a:latin typeface="Times"/>
                <a:ea typeface="ヒラギノ明朝 Pro W3" charset="0"/>
                <a:cs typeface="Times"/>
              </a:rPr>
              <a:t> 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for </a:t>
            </a:r>
            <a:r>
              <a:rPr lang="fr-FR" altLang="ja-JP" b="0" dirty="0" err="1">
                <a:latin typeface="Times"/>
                <a:ea typeface="ヒラギノ明朝 Pro W3" charset="0"/>
                <a:cs typeface="Times"/>
              </a:rPr>
              <a:t>fitting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 the </a:t>
            </a:r>
            <a:r>
              <a:rPr lang="fr-FR" altLang="ja-JP" b="0" dirty="0" err="1">
                <a:latin typeface="Times"/>
                <a:ea typeface="ヒラギノ明朝 Pro W3" charset="0"/>
                <a:cs typeface="Times"/>
              </a:rPr>
              <a:t>higher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 </a:t>
            </a:r>
            <a:r>
              <a:rPr lang="fr-FR" altLang="ja-JP" b="0" dirty="0" err="1">
                <a:latin typeface="Times"/>
                <a:ea typeface="ヒラギノ明朝 Pro W3" charset="0"/>
                <a:cs typeface="Times"/>
              </a:rPr>
              <a:t>frequencies</a:t>
            </a:r>
            <a:r>
              <a:rPr lang="fr-FR" altLang="ja-JP" b="0" dirty="0">
                <a:latin typeface="Times"/>
                <a:ea typeface="ヒラギノ明朝 Pro W3" charset="0"/>
                <a:cs typeface="Times"/>
              </a:rPr>
              <a:t> …</a:t>
            </a:r>
            <a:endParaRPr lang="fr-FR" b="0" dirty="0">
              <a:latin typeface="Times"/>
              <a:ea typeface="ヒラギノ明朝 Pro W3" charset="0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5-1</a:t>
            </a:r>
            <a:endParaRPr lang="fr-FR" dirty="0"/>
          </a:p>
        </p:txBody>
      </p:sp>
      <p:pic>
        <p:nvPicPr>
          <p:cNvPr id="3" name="Image 2" descr="chi2map2_BC20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17032"/>
            <a:ext cx="2544927" cy="24208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1202" y="860694"/>
            <a:ext cx="1877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0" dirty="0" smtClean="0">
                <a:latin typeface="Times"/>
                <a:cs typeface="Times"/>
              </a:rPr>
              <a:t>Plot Chi2 for x2,y2 :  </a:t>
            </a:r>
          </a:p>
        </p:txBody>
      </p:sp>
      <p:pic>
        <p:nvPicPr>
          <p:cNvPr id="9" name="Image 8" descr="chi2map-exo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04664"/>
            <a:ext cx="2706624" cy="2587752"/>
          </a:xfrm>
          <a:prstGeom prst="rect">
            <a:avLst/>
          </a:prstGeom>
        </p:spPr>
      </p:pic>
      <p:pic>
        <p:nvPicPr>
          <p:cNvPr id="10" name="Image 9" descr="chi2map-withFit-exo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789040"/>
            <a:ext cx="2752344" cy="25786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31640" y="1196752"/>
            <a:ext cx="117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dirty="0" smtClean="0">
                <a:latin typeface="Times"/>
                <a:cs typeface="Times"/>
              </a:rPr>
              <a:t>#</a:t>
            </a:r>
            <a:r>
              <a:rPr lang="fr-FR" sz="1400" b="0" dirty="0" err="1" smtClean="0">
                <a:latin typeface="Times"/>
                <a:cs typeface="Times"/>
              </a:rPr>
              <a:t>samples</a:t>
            </a:r>
            <a:r>
              <a:rPr lang="fr-FR" sz="1400" b="0" dirty="0" smtClean="0">
                <a:latin typeface="Times"/>
                <a:cs typeface="Times"/>
              </a:rPr>
              <a:t> =20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13602" y="3001189"/>
            <a:ext cx="1877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0" dirty="0" smtClean="0">
                <a:latin typeface="Times"/>
                <a:cs typeface="Times"/>
              </a:rPr>
              <a:t>Plot Chi2 for x2,y2 :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84040" y="3337247"/>
            <a:ext cx="69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dirty="0" err="1" smtClean="0">
                <a:solidFill>
                  <a:srgbClr val="FF0C12"/>
                </a:solidFill>
                <a:latin typeface="Times"/>
                <a:cs typeface="Times"/>
              </a:rPr>
              <a:t>with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fit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80112" y="2996952"/>
            <a:ext cx="2414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0" dirty="0" smtClean="0">
                <a:latin typeface="Times"/>
                <a:cs typeface="Times"/>
              </a:rPr>
              <a:t>Plot sniffer </a:t>
            </a:r>
            <a:r>
              <a:rPr lang="fr-FR" b="0" dirty="0" err="1" smtClean="0">
                <a:latin typeface="Times"/>
                <a:cs typeface="Times"/>
              </a:rPr>
              <a:t>map</a:t>
            </a:r>
            <a:r>
              <a:rPr lang="fr-FR" b="0" dirty="0" smtClean="0">
                <a:latin typeface="Times"/>
                <a:cs typeface="Times"/>
              </a:rPr>
              <a:t> for x2,y2 :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50550" y="3333010"/>
            <a:ext cx="1053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dirty="0" smtClean="0">
                <a:latin typeface="Times"/>
                <a:cs typeface="Times"/>
              </a:rPr>
              <a:t>#</a:t>
            </a:r>
            <a:r>
              <a:rPr lang="fr-FR" sz="1400" b="0" dirty="0" err="1" smtClean="0">
                <a:latin typeface="Times"/>
                <a:cs typeface="Times"/>
              </a:rPr>
              <a:t>pixscale</a:t>
            </a:r>
            <a:r>
              <a:rPr lang="fr-FR" sz="1400" b="0" dirty="0" smtClean="0">
                <a:latin typeface="Times"/>
                <a:cs typeface="Times"/>
              </a:rPr>
              <a:t>=1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81843" y="3284984"/>
            <a:ext cx="159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 i="1" dirty="0" smtClean="0">
                <a:latin typeface="Times"/>
                <a:cs typeface="Times"/>
              </a:rPr>
              <a:t>see the help in line</a:t>
            </a:r>
          </a:p>
          <a:p>
            <a:pPr algn="l"/>
            <a:r>
              <a:rPr lang="en-GB" sz="1400" b="0" i="1" dirty="0" smtClean="0">
                <a:latin typeface="Times"/>
                <a:cs typeface="Times"/>
              </a:rPr>
              <a:t>for these options</a:t>
            </a:r>
          </a:p>
        </p:txBody>
      </p:sp>
    </p:spTree>
    <p:extLst>
      <p:ext uri="{BB962C8B-B14F-4D97-AF65-F5344CB8AC3E}">
        <p14:creationId xmlns:p14="http://schemas.microsoft.com/office/powerpoint/2010/main" val="311470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5-2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79512" y="1124744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latin typeface="Times"/>
                <a:cs typeface="Times"/>
              </a:rPr>
              <a:t>reduced Chi2:  final=      11.6  -  sigma= 0.0910975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Number of degrees of freedom = 241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Final values and standard deviation for fitted parameters: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  flux_weight1 = 0.83375 +/- 0.181      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  flux_weight2 = 0.16624 +/- 0.0362     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            x2 = -6.6831 +/- 0.0132mas 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            y2 = 20.09   +/- 0.019 mas </a:t>
            </a:r>
            <a:endParaRPr lang="fr-FR" sz="1400" b="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2849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 smtClean="0">
                <a:latin typeface="Times"/>
                <a:cs typeface="Times"/>
              </a:rPr>
              <a:t>reduced Chi2:  final=    0.7564  -  sigma= 0.0914779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Number of degrees of freedom = 239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Final values and standard deviation for fitted parameters: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   diameter1 </a:t>
            </a:r>
            <a:r>
              <a:rPr lang="en-US" sz="1200" dirty="0" smtClean="0">
                <a:latin typeface="Times"/>
                <a:cs typeface="Times"/>
              </a:rPr>
              <a:t>= 0.60975 </a:t>
            </a:r>
            <a:r>
              <a:rPr lang="en-US" sz="1200" b="0" dirty="0" smtClean="0">
                <a:latin typeface="Times"/>
                <a:cs typeface="Times"/>
              </a:rPr>
              <a:t>+/- 0.006 mas 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   diameter2 </a:t>
            </a:r>
            <a:r>
              <a:rPr lang="en-US" sz="1200" dirty="0" smtClean="0">
                <a:latin typeface="Times"/>
                <a:cs typeface="Times"/>
              </a:rPr>
              <a:t>= 0.58347 </a:t>
            </a:r>
            <a:r>
              <a:rPr lang="en-US" sz="1200" b="0" dirty="0" smtClean="0">
                <a:latin typeface="Times"/>
                <a:cs typeface="Times"/>
              </a:rPr>
              <a:t>+/- 0.0411  mas 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flux_weight1 = 0.85317 +/- 0.0474      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flux_weight2 = 0.14683 +/- 0.00818     </a:t>
            </a:r>
            <a:r>
              <a:rPr lang="en-US" sz="1200" b="0" dirty="0" smtClean="0">
                <a:latin typeface="Times"/>
                <a:cs typeface="Times"/>
                <a:sym typeface="Wingdings"/>
              </a:rPr>
              <a:t> </a:t>
            </a:r>
            <a:r>
              <a:rPr lang="en-US" sz="1200" b="0" dirty="0" err="1" smtClean="0">
                <a:latin typeface="Times"/>
                <a:cs typeface="Times"/>
                <a:sym typeface="Wingdings"/>
              </a:rPr>
              <a:t>flux_ratio</a:t>
            </a:r>
            <a:r>
              <a:rPr lang="en-US" sz="1200" b="0" dirty="0" smtClean="0">
                <a:latin typeface="Times"/>
                <a:cs typeface="Times"/>
                <a:sym typeface="Wingdings"/>
              </a:rPr>
              <a:t> = </a:t>
            </a:r>
            <a:r>
              <a:rPr lang="en-US" sz="1200" dirty="0" smtClean="0">
                <a:latin typeface="Times"/>
                <a:cs typeface="Times"/>
                <a:sym typeface="Wingdings"/>
              </a:rPr>
              <a:t>5.81</a:t>
            </a:r>
            <a:endParaRPr lang="en-US" sz="1200" dirty="0" smtClean="0">
              <a:latin typeface="Times"/>
              <a:cs typeface="Times"/>
            </a:endParaRP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          x2 = -6.7288 +/- 0.00424 mas 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</a:rPr>
              <a:t>            y2 = 20.135  +/- 0.00586 mas </a:t>
            </a:r>
          </a:p>
          <a:p>
            <a:pPr algn="l"/>
            <a:r>
              <a:rPr lang="en-US" sz="1200" b="0" dirty="0" smtClean="0">
                <a:latin typeface="Times"/>
                <a:cs typeface="Times"/>
                <a:sym typeface="Wingdings"/>
              </a:rPr>
              <a:t> </a:t>
            </a:r>
            <a:r>
              <a:rPr lang="en-US" sz="1200" dirty="0" smtClean="0">
                <a:latin typeface="Times"/>
                <a:cs typeface="Times"/>
                <a:sym typeface="Wingdings"/>
              </a:rPr>
              <a:t>rho = 21.23 PA = 341.52 degrees </a:t>
            </a:r>
            <a:endParaRPr lang="en-US" sz="1200" dirty="0">
              <a:latin typeface="Times"/>
              <a:cs typeface="Times"/>
            </a:endParaRPr>
          </a:p>
        </p:txBody>
      </p:sp>
      <p:pic>
        <p:nvPicPr>
          <p:cNvPr id="5" name="Image 4" descr="image_2disks_BC20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348880"/>
            <a:ext cx="2818678" cy="2376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5892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b="0" dirty="0" err="1" smtClean="0">
                <a:latin typeface="Times"/>
                <a:cs typeface="Times"/>
              </a:rPr>
              <a:t>which</a:t>
            </a:r>
            <a:r>
              <a:rPr lang="fr-FR" sz="1400" b="0" dirty="0" smtClean="0">
                <a:latin typeface="Times"/>
                <a:cs typeface="Times"/>
              </a:rPr>
              <a:t> are compatible </a:t>
            </a:r>
            <a:r>
              <a:rPr lang="fr-FR" sz="1400" b="0" dirty="0" err="1" smtClean="0">
                <a:latin typeface="Times"/>
                <a:cs typeface="Times"/>
              </a:rPr>
              <a:t>with</a:t>
            </a:r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b="0" dirty="0" err="1" smtClean="0">
                <a:latin typeface="Times"/>
                <a:cs typeface="Times"/>
              </a:rPr>
              <a:t>those</a:t>
            </a:r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b="0" dirty="0" err="1" smtClean="0">
                <a:latin typeface="Times"/>
                <a:cs typeface="Times"/>
              </a:rPr>
              <a:t>given</a:t>
            </a:r>
            <a:r>
              <a:rPr lang="fr-FR" sz="1400" b="0" dirty="0" smtClean="0">
                <a:latin typeface="Times"/>
                <a:cs typeface="Times"/>
              </a:rPr>
              <a:t> on the BC site :</a:t>
            </a: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 21.2 mas sep., PA=341.6deg, Ratio 5.75, </a:t>
            </a:r>
            <a:r>
              <a:rPr lang="fr-FR" sz="1400" b="0" dirty="0" err="1" smtClean="0">
                <a:latin typeface="Times"/>
                <a:cs typeface="Times"/>
              </a:rPr>
              <a:t>ud</a:t>
            </a:r>
            <a:r>
              <a:rPr lang="fr-FR" sz="1400" b="0" dirty="0" smtClean="0">
                <a:latin typeface="Times"/>
                <a:cs typeface="Times"/>
              </a:rPr>
              <a:t> size of </a:t>
            </a:r>
            <a:r>
              <a:rPr lang="fr-FR" sz="1400" b="0" dirty="0" err="1" smtClean="0">
                <a:latin typeface="Times"/>
                <a:cs typeface="Times"/>
              </a:rPr>
              <a:t>both</a:t>
            </a:r>
            <a:r>
              <a:rPr lang="fr-FR" sz="1400" b="0" dirty="0" smtClean="0">
                <a:latin typeface="Times"/>
                <a:cs typeface="Times"/>
              </a:rPr>
              <a:t> components 0.6 mas.</a:t>
            </a:r>
            <a:endParaRPr lang="fr-FR" sz="1400" b="0" dirty="0"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79" y="620688"/>
            <a:ext cx="2821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2004-</a:t>
            </a:r>
            <a:r>
              <a:rPr lang="en-US" dirty="0" smtClean="0">
                <a:latin typeface="Times"/>
                <a:cs typeface="Times"/>
              </a:rPr>
              <a:t>BSC1948I.fits + 2 </a:t>
            </a:r>
            <a:r>
              <a:rPr lang="en-US" dirty="0" err="1" smtClean="0">
                <a:latin typeface="Times"/>
                <a:cs typeface="Times"/>
              </a:rPr>
              <a:t>puncts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fr-FR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13" y="2924944"/>
            <a:ext cx="268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2004-</a:t>
            </a:r>
            <a:r>
              <a:rPr lang="en-US" dirty="0" smtClean="0">
                <a:latin typeface="Times"/>
                <a:cs typeface="Times"/>
              </a:rPr>
              <a:t>BSC1948I.fits + 2 disks</a:t>
            </a:r>
            <a:endParaRPr lang="fr-FR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2040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6-1</a:t>
            </a:r>
            <a:endParaRPr lang="fr-FR" dirty="0"/>
          </a:p>
        </p:txBody>
      </p:sp>
      <p:pic>
        <p:nvPicPr>
          <p:cNvPr id="3" name="Image 2" descr="chi2map-gaussian-exo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988840"/>
            <a:ext cx="3099816" cy="2587752"/>
          </a:xfrm>
          <a:prstGeom prst="rect">
            <a:avLst/>
          </a:prstGeom>
        </p:spPr>
      </p:pic>
      <p:pic>
        <p:nvPicPr>
          <p:cNvPr id="9" name="Image 8" descr="chi2map-disk-exo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3232404" cy="25877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1202" y="755731"/>
            <a:ext cx="7632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smtClean="0">
                <a:latin typeface="Times"/>
                <a:cs typeface="Times"/>
              </a:rPr>
              <a:t>model: </a:t>
            </a:r>
            <a:r>
              <a:rPr lang="en-GB" dirty="0" err="1" smtClean="0">
                <a:latin typeface="Times"/>
                <a:cs typeface="Times"/>
              </a:rPr>
              <a:t>punct</a:t>
            </a:r>
            <a:r>
              <a:rPr lang="fr-FR" dirty="0" smtClean="0">
                <a:latin typeface="Times"/>
                <a:cs typeface="Times"/>
              </a:rPr>
              <a:t> + </a:t>
            </a:r>
            <a:r>
              <a:rPr lang="fr-FR" dirty="0" err="1" smtClean="0">
                <a:latin typeface="Times"/>
                <a:cs typeface="Times"/>
              </a:rPr>
              <a:t>centered</a:t>
            </a: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 err="1" smtClean="0">
                <a:latin typeface="Times"/>
                <a:cs typeface="Times"/>
              </a:rPr>
              <a:t>disk</a:t>
            </a:r>
            <a:r>
              <a:rPr lang="fr-FR" dirty="0" smtClean="0">
                <a:latin typeface="Times"/>
                <a:cs typeface="Times"/>
              </a:rPr>
              <a:t> or </a:t>
            </a:r>
            <a:r>
              <a:rPr lang="fr-FR" dirty="0" err="1" smtClean="0">
                <a:latin typeface="Times"/>
                <a:cs typeface="Times"/>
              </a:rPr>
              <a:t>gaussian</a:t>
            </a:r>
            <a:endParaRPr lang="fr-FR" dirty="0" smtClean="0">
              <a:latin typeface="Times"/>
              <a:cs typeface="Times"/>
            </a:endParaRPr>
          </a:p>
          <a:p>
            <a:pPr algn="l"/>
            <a:r>
              <a:rPr lang="fr-FR" b="0" dirty="0">
                <a:latin typeface="Times"/>
                <a:cs typeface="Times"/>
              </a:rPr>
              <a:t> </a:t>
            </a:r>
            <a:r>
              <a:rPr lang="fr-FR" b="0" dirty="0" smtClean="0">
                <a:latin typeface="Times"/>
                <a:cs typeface="Times"/>
              </a:rPr>
              <a:t>  </a:t>
            </a:r>
            <a:r>
              <a:rPr lang="fr-FR" b="0" dirty="0">
                <a:latin typeface="Times"/>
                <a:cs typeface="Times"/>
              </a:rPr>
              <a:t>VIS2+T3amp+</a:t>
            </a:r>
            <a:r>
              <a:rPr lang="fr-FR" b="0" dirty="0" smtClean="0">
                <a:latin typeface="Times"/>
                <a:cs typeface="Times"/>
              </a:rPr>
              <a:t>T3phi</a:t>
            </a:r>
          </a:p>
          <a:p>
            <a:pPr algn="l"/>
            <a:r>
              <a:rPr lang="fr-FR" b="0" dirty="0">
                <a:latin typeface="Times"/>
                <a:cs typeface="Times"/>
              </a:rPr>
              <a:t> </a:t>
            </a:r>
            <a:r>
              <a:rPr lang="fr-FR" b="0" dirty="0" smtClean="0">
                <a:latin typeface="Times"/>
                <a:cs typeface="Times"/>
              </a:rPr>
              <a:t>  </a:t>
            </a:r>
            <a:r>
              <a:rPr lang="fr-FR" b="0" dirty="0" err="1" smtClean="0">
                <a:latin typeface="Times"/>
                <a:cs typeface="Times"/>
              </a:rPr>
              <a:t>fix</a:t>
            </a:r>
            <a:r>
              <a:rPr lang="fr-FR" b="0" dirty="0" smtClean="0">
                <a:latin typeface="Times"/>
                <a:cs typeface="Times"/>
              </a:rPr>
              <a:t> </a:t>
            </a:r>
            <a:r>
              <a:rPr lang="fr-FR" b="0" dirty="0">
                <a:latin typeface="Times"/>
                <a:cs typeface="Times"/>
              </a:rPr>
              <a:t>x2, y2 to [0,0</a:t>
            </a:r>
            <a:r>
              <a:rPr lang="fr-FR" b="0" dirty="0" smtClean="0">
                <a:latin typeface="Times"/>
                <a:cs typeface="Times"/>
              </a:rPr>
              <a:t>]</a:t>
            </a:r>
          </a:p>
          <a:p>
            <a:pPr algn="l"/>
            <a:r>
              <a:rPr lang="fr-FR" b="0" dirty="0">
                <a:latin typeface="Times"/>
                <a:cs typeface="Times"/>
              </a:rPr>
              <a:t> </a:t>
            </a:r>
            <a:r>
              <a:rPr lang="fr-FR" b="0" dirty="0" smtClean="0">
                <a:latin typeface="Times"/>
                <a:cs typeface="Times"/>
              </a:rPr>
              <a:t>  </a:t>
            </a:r>
            <a:r>
              <a:rPr lang="fr-FR" b="0" dirty="0">
                <a:latin typeface="Times"/>
                <a:cs typeface="Times"/>
              </a:rPr>
              <a:t>Plot Chi2 2D (</a:t>
            </a:r>
            <a:r>
              <a:rPr lang="fr-FR" b="0" dirty="0" err="1">
                <a:latin typeface="Times"/>
                <a:cs typeface="Times"/>
              </a:rPr>
              <a:t>diameter</a:t>
            </a:r>
            <a:r>
              <a:rPr lang="fr-FR" b="0" dirty="0">
                <a:latin typeface="Times"/>
                <a:cs typeface="Times"/>
              </a:rPr>
              <a:t>, </a:t>
            </a:r>
            <a:r>
              <a:rPr lang="fr-FR" b="0" dirty="0" err="1">
                <a:latin typeface="Times"/>
                <a:cs typeface="Times"/>
              </a:rPr>
              <a:t>flux_weight</a:t>
            </a:r>
            <a:r>
              <a:rPr lang="fr-FR" b="0" dirty="0">
                <a:latin typeface="Times"/>
                <a:cs typeface="Times"/>
              </a:rPr>
              <a:t>) or (</a:t>
            </a:r>
            <a:r>
              <a:rPr lang="fr-FR" b="0" dirty="0" smtClean="0">
                <a:latin typeface="Times"/>
                <a:cs typeface="Times"/>
              </a:rPr>
              <a:t>gaussian FWHM, </a:t>
            </a:r>
            <a:r>
              <a:rPr lang="fr-FR" b="0" dirty="0" err="1">
                <a:latin typeface="Times"/>
                <a:cs typeface="Times"/>
              </a:rPr>
              <a:t>flux_weight</a:t>
            </a:r>
            <a:r>
              <a:rPr lang="fr-FR" b="0" dirty="0" smtClean="0">
                <a:latin typeface="Times"/>
                <a:cs typeface="Times"/>
              </a:rPr>
              <a:t>)  </a:t>
            </a:r>
            <a:r>
              <a:rPr lang="fr-FR" b="0" dirty="0" smtClean="0">
                <a:latin typeface="Times"/>
                <a:cs typeface="Times"/>
                <a:sym typeface="Wingdings"/>
              </a:rPr>
              <a:t> initial </a:t>
            </a:r>
            <a:r>
              <a:rPr lang="fr-FR" b="0" dirty="0" err="1" smtClean="0">
                <a:latin typeface="Times"/>
                <a:cs typeface="Times"/>
                <a:sym typeface="Wingdings"/>
              </a:rPr>
              <a:t>guess</a:t>
            </a:r>
            <a:endParaRPr lang="fr-FR" b="0" dirty="0">
              <a:latin typeface="Times"/>
              <a:cs typeface="Times"/>
            </a:endParaRPr>
          </a:p>
          <a:p>
            <a:pPr algn="l"/>
            <a:endParaRPr lang="fr-FR" b="0" dirty="0" smtClean="0">
              <a:latin typeface="Times"/>
              <a:cs typeface="Times"/>
            </a:endParaRPr>
          </a:p>
          <a:p>
            <a:pPr algn="l"/>
            <a:r>
              <a:rPr lang="fr-FR" b="0" dirty="0">
                <a:latin typeface="Times"/>
                <a:cs typeface="Times"/>
              </a:rPr>
              <a:t> </a:t>
            </a:r>
            <a:r>
              <a:rPr lang="fr-FR" b="0" dirty="0" smtClean="0">
                <a:latin typeface="Times"/>
                <a:cs typeface="Times"/>
              </a:rPr>
              <a:t>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4725144"/>
            <a:ext cx="3618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Times"/>
                <a:cs typeface="Times"/>
              </a:rPr>
              <a:t>reduced Chi2 final= 6.302 - sigma= </a:t>
            </a:r>
            <a:r>
              <a:rPr lang="en-US" b="0" dirty="0" smtClean="0">
                <a:latin typeface="Times"/>
                <a:cs typeface="Times"/>
              </a:rPr>
              <a:t>0.048</a:t>
            </a:r>
          </a:p>
          <a:p>
            <a:pPr algn="l"/>
            <a:r>
              <a:rPr lang="en-US" b="0" dirty="0" smtClean="0">
                <a:latin typeface="Times"/>
                <a:cs typeface="Times"/>
              </a:rPr>
              <a:t>diameter2 </a:t>
            </a:r>
            <a:r>
              <a:rPr lang="en-US" b="0" dirty="0">
                <a:latin typeface="Times"/>
                <a:cs typeface="Times"/>
              </a:rPr>
              <a:t>= 20.783 +/- 0.254 mas </a:t>
            </a:r>
            <a:endParaRPr lang="en-US" b="0" dirty="0" smtClean="0">
              <a:latin typeface="Times"/>
              <a:cs typeface="Times"/>
            </a:endParaRPr>
          </a:p>
          <a:p>
            <a:pPr algn="l"/>
            <a:r>
              <a:rPr lang="en-US" b="0" dirty="0" smtClean="0">
                <a:latin typeface="Times"/>
                <a:cs typeface="Times"/>
              </a:rPr>
              <a:t>flux_weight1 </a:t>
            </a:r>
            <a:r>
              <a:rPr lang="en-US" b="0" dirty="0">
                <a:latin typeface="Times"/>
                <a:cs typeface="Times"/>
              </a:rPr>
              <a:t>= 0.72504 +/- 0.0614 </a:t>
            </a:r>
            <a:endParaRPr lang="en-US" b="0" dirty="0" smtClean="0">
              <a:latin typeface="Times"/>
              <a:cs typeface="Times"/>
            </a:endParaRPr>
          </a:p>
          <a:p>
            <a:pPr algn="l"/>
            <a:r>
              <a:rPr lang="en-US" b="0" dirty="0" smtClean="0">
                <a:latin typeface="Times"/>
                <a:cs typeface="Times"/>
              </a:rPr>
              <a:t>flux_weight2 </a:t>
            </a:r>
            <a:r>
              <a:rPr lang="en-US" b="0" dirty="0">
                <a:latin typeface="Times"/>
                <a:cs typeface="Times"/>
              </a:rPr>
              <a:t>= 0.27496 +/- </a:t>
            </a:r>
            <a:r>
              <a:rPr lang="en-US" b="0" dirty="0" smtClean="0">
                <a:latin typeface="Times"/>
                <a:cs typeface="Times"/>
              </a:rPr>
              <a:t>0.0234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09585" y="4653136"/>
            <a:ext cx="3618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Times"/>
                <a:cs typeface="Times"/>
              </a:rPr>
              <a:t>reduced Chi2 final= 7.667 - sigma= </a:t>
            </a:r>
            <a:r>
              <a:rPr lang="en-US" b="0" dirty="0" smtClean="0">
                <a:latin typeface="Times"/>
                <a:cs typeface="Times"/>
              </a:rPr>
              <a:t>0.048</a:t>
            </a:r>
          </a:p>
          <a:p>
            <a:pPr algn="l"/>
            <a:r>
              <a:rPr lang="en-US" b="0" dirty="0">
                <a:latin typeface="Times"/>
                <a:cs typeface="Times"/>
              </a:rPr>
              <a:t>fwhm2 = 11.944 +/- 0.238 mas </a:t>
            </a:r>
            <a:endParaRPr lang="en-US" b="0" dirty="0" smtClean="0">
              <a:latin typeface="Times"/>
              <a:cs typeface="Times"/>
            </a:endParaRPr>
          </a:p>
          <a:p>
            <a:pPr algn="l"/>
            <a:r>
              <a:rPr lang="en-US" b="0" dirty="0" smtClean="0">
                <a:latin typeface="Times"/>
                <a:cs typeface="Times"/>
              </a:rPr>
              <a:t>flux_weight1 </a:t>
            </a:r>
            <a:r>
              <a:rPr lang="en-US" b="0" dirty="0">
                <a:latin typeface="Times"/>
                <a:cs typeface="Times"/>
              </a:rPr>
              <a:t>= 0.72504 +/- 0.0614 </a:t>
            </a:r>
            <a:endParaRPr lang="en-US" b="0" dirty="0" smtClean="0">
              <a:latin typeface="Times"/>
              <a:cs typeface="Times"/>
            </a:endParaRPr>
          </a:p>
          <a:p>
            <a:pPr algn="l"/>
            <a:r>
              <a:rPr lang="en-US" b="0" dirty="0" smtClean="0">
                <a:latin typeface="Times"/>
                <a:cs typeface="Times"/>
              </a:rPr>
              <a:t>flux_weight2 </a:t>
            </a:r>
            <a:r>
              <a:rPr lang="en-US" b="0" dirty="0">
                <a:latin typeface="Times"/>
                <a:cs typeface="Times"/>
              </a:rPr>
              <a:t>= 0.27496 +/- </a:t>
            </a:r>
            <a:r>
              <a:rPr lang="en-US" b="0" dirty="0" smtClean="0">
                <a:latin typeface="Times"/>
                <a:cs typeface="Times"/>
              </a:rPr>
              <a:t>0.0234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99592" y="5877272"/>
            <a:ext cx="157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 dirty="0" smtClean="0">
                <a:latin typeface="Times"/>
                <a:cs typeface="Times"/>
              </a:rPr>
              <a:t>Chi2 slightly better </a:t>
            </a:r>
          </a:p>
        </p:txBody>
      </p:sp>
    </p:spTree>
    <p:extLst>
      <p:ext uri="{BB962C8B-B14F-4D97-AF65-F5344CB8AC3E}">
        <p14:creationId xmlns:p14="http://schemas.microsoft.com/office/powerpoint/2010/main" val="189298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6-2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827584" y="332656"/>
            <a:ext cx="2414016" cy="2432304"/>
            <a:chOff x="827584" y="332656"/>
            <a:chExt cx="2414016" cy="2432304"/>
          </a:xfrm>
        </p:grpSpPr>
        <p:pic>
          <p:nvPicPr>
            <p:cNvPr id="2" name="Image 1" descr="fit-pct-dis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32656"/>
              <a:ext cx="2414016" cy="243230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051720" y="2060848"/>
              <a:ext cx="1073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0" dirty="0" err="1" smtClean="0">
                  <a:latin typeface="Times"/>
                  <a:cs typeface="Times"/>
                </a:rPr>
                <a:t>punct</a:t>
              </a:r>
              <a:r>
                <a:rPr lang="en-GB" sz="1400" b="0" dirty="0" smtClean="0">
                  <a:latin typeface="Times"/>
                  <a:cs typeface="Times"/>
                </a:rPr>
                <a:t> + disk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4211960" y="404664"/>
            <a:ext cx="2414016" cy="2432304"/>
            <a:chOff x="4211960" y="404664"/>
            <a:chExt cx="2414016" cy="2432304"/>
          </a:xfrm>
        </p:grpSpPr>
        <p:pic>
          <p:nvPicPr>
            <p:cNvPr id="4" name="Image 3" descr="fit-pct-gau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60" y="404664"/>
              <a:ext cx="2414016" cy="243230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076056" y="2060848"/>
              <a:ext cx="1392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0" dirty="0" err="1" smtClean="0">
                  <a:latin typeface="Times"/>
                  <a:cs typeface="Times"/>
                </a:rPr>
                <a:t>punct</a:t>
              </a:r>
              <a:r>
                <a:rPr lang="en-GB" sz="1400" b="0" dirty="0" smtClean="0">
                  <a:latin typeface="Times"/>
                  <a:cs typeface="Times"/>
                </a:rPr>
                <a:t> + </a:t>
              </a:r>
              <a:r>
                <a:rPr lang="en-GB" sz="1400" b="0" dirty="0" err="1" smtClean="0">
                  <a:latin typeface="Times"/>
                  <a:cs typeface="Times"/>
                </a:rPr>
                <a:t>gaussian</a:t>
              </a:r>
              <a:endParaRPr lang="en-GB" sz="1400" b="0" dirty="0" smtClean="0">
                <a:latin typeface="Times"/>
                <a:cs typeface="Times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67544" y="2833772"/>
            <a:ext cx="8759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 dirty="0" smtClean="0">
                <a:latin typeface="Times"/>
                <a:cs typeface="Times"/>
              </a:rPr>
              <a:t>Such achromatic models seem to follow a mean behaviour of the data versus the spatial frequencies</a:t>
            </a:r>
          </a:p>
          <a:p>
            <a:pPr algn="l"/>
            <a:r>
              <a:rPr lang="en-GB" sz="1400" b="0" dirty="0" smtClean="0">
                <a:latin typeface="Times"/>
                <a:cs typeface="Times"/>
              </a:rPr>
              <a:t>but cannot fit the "commas". Those  are due to the </a:t>
            </a:r>
            <a:r>
              <a:rPr lang="en-GB" sz="1400" b="0" dirty="0" err="1" smtClean="0">
                <a:latin typeface="Times"/>
                <a:cs typeface="Times"/>
              </a:rPr>
              <a:t>chromatism</a:t>
            </a:r>
            <a:r>
              <a:rPr lang="en-GB" sz="1400" b="0" dirty="0" smtClean="0">
                <a:latin typeface="Times"/>
                <a:cs typeface="Times"/>
              </a:rPr>
              <a:t> of the data, seen using </a:t>
            </a:r>
            <a:r>
              <a:rPr lang="en-GB" sz="1400" b="0" dirty="0" err="1" smtClean="0">
                <a:latin typeface="Times"/>
                <a:cs typeface="Times"/>
              </a:rPr>
              <a:t>OIFits</a:t>
            </a:r>
            <a:r>
              <a:rPr lang="en-GB" sz="1400" b="0" dirty="0" smtClean="0">
                <a:latin typeface="Times"/>
                <a:cs typeface="Times"/>
              </a:rPr>
              <a:t> Explorer (for the moment)</a:t>
            </a:r>
          </a:p>
        </p:txBody>
      </p:sp>
      <p:pic>
        <p:nvPicPr>
          <p:cNvPr id="14" name="Image 13" descr="vis2-oifitsExplor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567394"/>
            <a:ext cx="9144000" cy="324598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7584" y="5733256"/>
            <a:ext cx="3056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0" dirty="0" smtClean="0">
                <a:latin typeface="Times"/>
                <a:cs typeface="Times"/>
              </a:rPr>
              <a:t>9 wavelengths in </a:t>
            </a:r>
            <a:r>
              <a:rPr lang="ro-RO" sz="1400" b="0" dirty="0" smtClean="0">
                <a:latin typeface="Times"/>
                <a:cs typeface="Times"/>
              </a:rPr>
              <a:t>[</a:t>
            </a:r>
            <a:r>
              <a:rPr lang="ro-RO" sz="1400" b="0" dirty="0">
                <a:latin typeface="Times"/>
                <a:cs typeface="Times"/>
              </a:rPr>
              <a:t>1.53- 1.8 microns</a:t>
            </a:r>
            <a:r>
              <a:rPr lang="ro-RO" sz="1400" b="0" dirty="0" smtClean="0">
                <a:latin typeface="Times"/>
                <a:cs typeface="Times"/>
              </a:rPr>
              <a:t>]</a:t>
            </a:r>
          </a:p>
          <a:p>
            <a:pPr algn="l"/>
            <a:r>
              <a:rPr lang="ro-RO" sz="1400" b="0" dirty="0" smtClean="0">
                <a:latin typeface="Times"/>
                <a:cs typeface="Times"/>
              </a:rPr>
              <a:t>15 </a:t>
            </a:r>
            <a:r>
              <a:rPr lang="en-GB" sz="1400" b="0" dirty="0">
                <a:latin typeface="Times"/>
                <a:cs typeface="Times"/>
              </a:rPr>
              <a:t>wavelengths </a:t>
            </a:r>
            <a:r>
              <a:rPr lang="en-GB" sz="1400" b="0" dirty="0" smtClean="0">
                <a:latin typeface="Times"/>
                <a:cs typeface="Times"/>
              </a:rPr>
              <a:t>in</a:t>
            </a:r>
            <a:r>
              <a:rPr lang="ro-RO" sz="1400" b="0" dirty="0" smtClean="0">
                <a:latin typeface="Times"/>
                <a:cs typeface="Times"/>
              </a:rPr>
              <a:t> [</a:t>
            </a:r>
            <a:r>
              <a:rPr lang="ro-RO" sz="1400" b="0" dirty="0">
                <a:latin typeface="Times"/>
                <a:cs typeface="Times"/>
              </a:rPr>
              <a:t>1.97- 2.42 microns</a:t>
            </a:r>
            <a:r>
              <a:rPr lang="ro-RO" sz="1400" b="0" dirty="0" smtClean="0">
                <a:latin typeface="Times"/>
                <a:cs typeface="Times"/>
              </a:rPr>
              <a:t>]</a:t>
            </a:r>
          </a:p>
          <a:p>
            <a:pPr algn="l"/>
            <a:r>
              <a:rPr lang="ro-RO" sz="1400" b="0" dirty="0" smtClean="0">
                <a:latin typeface="Times"/>
                <a:cs typeface="Times"/>
              </a:rPr>
              <a:t>16 </a:t>
            </a:r>
            <a:r>
              <a:rPr lang="en-GB" sz="1400" b="0" dirty="0">
                <a:latin typeface="Times"/>
                <a:cs typeface="Times"/>
              </a:rPr>
              <a:t>wavelengths </a:t>
            </a:r>
            <a:r>
              <a:rPr lang="en-GB" sz="1400" b="0" dirty="0" smtClean="0">
                <a:latin typeface="Times"/>
                <a:cs typeface="Times"/>
              </a:rPr>
              <a:t>in</a:t>
            </a:r>
            <a:r>
              <a:rPr lang="ro-RO" sz="1400" b="0" dirty="0" smtClean="0">
                <a:latin typeface="Times"/>
                <a:cs typeface="Times"/>
              </a:rPr>
              <a:t> </a:t>
            </a:r>
            <a:r>
              <a:rPr lang="ro-RO" sz="1400" b="0" dirty="0">
                <a:latin typeface="Times"/>
                <a:cs typeface="Times"/>
              </a:rPr>
              <a:t>[2. - 2.49 microns]</a:t>
            </a:r>
            <a:endParaRPr lang="en-GB" sz="1400" b="0" dirty="0" smtClean="0">
              <a:latin typeface="Times"/>
              <a:cs typeface="Times"/>
            </a:endParaRPr>
          </a:p>
          <a:p>
            <a:pPr algn="l"/>
            <a:endParaRPr lang="en-GB" sz="1400" b="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1426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badFit_dis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4704"/>
            <a:ext cx="3024877" cy="2664296"/>
          </a:xfrm>
          <a:prstGeom prst="rect">
            <a:avLst/>
          </a:prstGeom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4038600" cy="540296"/>
          </a:xfrm>
        </p:spPr>
        <p:txBody>
          <a:bodyPr/>
          <a:lstStyle/>
          <a:p>
            <a:r>
              <a:rPr lang="fr-FR" dirty="0"/>
              <a:t>Exercise 1- simple </a:t>
            </a:r>
            <a:r>
              <a:rPr lang="fr-FR" dirty="0" smtClean="0"/>
              <a:t>fit</a:t>
            </a:r>
            <a:br>
              <a:rPr lang="fr-FR" dirty="0" smtClean="0"/>
            </a:br>
            <a:r>
              <a:rPr lang="fr-FR" dirty="0" smtClean="0"/>
              <a:t>1.2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691680" y="1484784"/>
            <a:ext cx="7663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dirty="0" smtClean="0">
                <a:solidFill>
                  <a:srgbClr val="FF0C12"/>
                </a:solidFill>
                <a:latin typeface="Times"/>
                <a:cs typeface="Times"/>
              </a:rPr>
              <a:t>Bad fit</a:t>
            </a:r>
            <a:endParaRPr lang="fr-FR" sz="2400" dirty="0">
              <a:solidFill>
                <a:srgbClr val="FF0C12"/>
              </a:solidFill>
              <a:latin typeface="Times"/>
              <a:cs typeface="Times"/>
            </a:endParaRPr>
          </a:p>
        </p:txBody>
      </p:sp>
      <p:pic>
        <p:nvPicPr>
          <p:cNvPr id="4" name="Image 3" descr="chi2map_arcturus.1.52m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645024"/>
            <a:ext cx="2705903" cy="27809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3212976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Plot Chi2 1D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88692" y="566124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Times"/>
                <a:cs typeface="Times"/>
              </a:rPr>
              <a:t>diameter</a:t>
            </a:r>
            <a:endParaRPr lang="en-US" sz="1400" b="0" dirty="0">
              <a:latin typeface="Times"/>
              <a:cs typeface="Times"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3851920" y="4581128"/>
            <a:ext cx="72008" cy="3600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4283968" y="5229200"/>
            <a:ext cx="72008" cy="3600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4283968" y="4941168"/>
            <a:ext cx="91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Times"/>
                <a:cs typeface="Times"/>
              </a:rPr>
              <a:t>minimorum</a:t>
            </a:r>
            <a:endParaRPr lang="en-US" sz="1200" b="0" dirty="0">
              <a:latin typeface="Times"/>
              <a:cs typeface="Time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83092" y="429309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"/>
                <a:cs typeface="Times"/>
              </a:rPr>
              <a:t>l</a:t>
            </a:r>
            <a:r>
              <a:rPr lang="en-US" sz="1200" b="0" dirty="0" smtClean="0">
                <a:latin typeface="Times"/>
                <a:cs typeface="Times"/>
              </a:rPr>
              <a:t>ocal minimum</a:t>
            </a:r>
          </a:p>
        </p:txBody>
      </p:sp>
      <p:pic>
        <p:nvPicPr>
          <p:cNvPr id="15" name="Image 14" descr="arcturus.1.52_disk_goo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764704"/>
            <a:ext cx="3024878" cy="2664296"/>
          </a:xfrm>
          <a:prstGeom prst="rect">
            <a:avLst/>
          </a:prstGeom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669049" y="1484784"/>
            <a:ext cx="1056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dirty="0" smtClean="0">
                <a:solidFill>
                  <a:srgbClr val="FF0C12"/>
                </a:solidFill>
                <a:latin typeface="Times"/>
                <a:cs typeface="Times"/>
              </a:rPr>
              <a:t>Good fit ?</a:t>
            </a:r>
            <a:endParaRPr lang="fr-FR" sz="2400" dirty="0">
              <a:solidFill>
                <a:srgbClr val="FF0C12"/>
              </a:solidFill>
              <a:latin typeface="Times"/>
              <a:cs typeface="Times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H="1" flipV="1">
            <a:off x="2987824" y="3356992"/>
            <a:ext cx="656456" cy="10885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/>
          <p:nvPr/>
        </p:nvCxnSpPr>
        <p:spPr bwMode="auto">
          <a:xfrm flipV="1">
            <a:off x="4572000" y="3284984"/>
            <a:ext cx="1008112" cy="16645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3059832" y="404664"/>
            <a:ext cx="2101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arcturus.1.52mu.oifits</a:t>
            </a:r>
          </a:p>
          <a:p>
            <a:r>
              <a:rPr lang="en-US" dirty="0" smtClean="0">
                <a:latin typeface="Times"/>
                <a:cs typeface="Times"/>
              </a:rPr>
              <a:t> + disk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78904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200" b="0" dirty="0" err="1" smtClean="0">
                <a:latin typeface="Times"/>
                <a:cs typeface="Times"/>
              </a:rPr>
              <a:t>reduced</a:t>
            </a:r>
            <a:r>
              <a:rPr lang="fr-FR" sz="1200" b="0" dirty="0" smtClean="0">
                <a:latin typeface="Times"/>
                <a:cs typeface="Times"/>
              </a:rPr>
              <a:t> Chi2: initial= </a:t>
            </a:r>
            <a:r>
              <a:rPr lang="fr-FR" sz="1200" b="0" dirty="0">
                <a:latin typeface="Times"/>
                <a:cs typeface="Times"/>
              </a:rPr>
              <a:t>3.588e+07 - </a:t>
            </a:r>
            <a:endParaRPr lang="fr-FR" sz="1200" b="0" dirty="0" smtClean="0">
              <a:latin typeface="Times"/>
              <a:cs typeface="Times"/>
            </a:endParaRPr>
          </a:p>
          <a:p>
            <a:pPr algn="l"/>
            <a:r>
              <a:rPr lang="fr-FR" sz="1200" b="0" dirty="0" smtClean="0">
                <a:latin typeface="Times"/>
                <a:cs typeface="Times"/>
              </a:rPr>
              <a:t> final=      </a:t>
            </a:r>
            <a:r>
              <a:rPr lang="fr-FR" sz="1200" dirty="0" smtClean="0">
                <a:solidFill>
                  <a:srgbClr val="FF0C12"/>
                </a:solidFill>
                <a:latin typeface="Times"/>
                <a:cs typeface="Times"/>
              </a:rPr>
              <a:t>1.043e</a:t>
            </a:r>
            <a:r>
              <a:rPr lang="fr-FR" sz="1200" dirty="0">
                <a:solidFill>
                  <a:srgbClr val="FF0C12"/>
                </a:solidFill>
                <a:latin typeface="Times"/>
                <a:cs typeface="Times"/>
              </a:rPr>
              <a:t>+04 </a:t>
            </a:r>
            <a:r>
              <a:rPr lang="fr-FR" sz="1200" b="0" dirty="0" smtClean="0">
                <a:latin typeface="Times"/>
                <a:cs typeface="Times"/>
              </a:rPr>
              <a:t>-  sigma= 0.267</a:t>
            </a:r>
          </a:p>
          <a:p>
            <a:pPr algn="l"/>
            <a:endParaRPr lang="fr-FR" sz="1200" b="0" dirty="0">
              <a:latin typeface="Times"/>
              <a:cs typeface="Times"/>
            </a:endParaRPr>
          </a:p>
          <a:p>
            <a:pPr algn="l"/>
            <a:r>
              <a:rPr lang="fr-FR" sz="1200" dirty="0" smtClean="0">
                <a:solidFill>
                  <a:srgbClr val="FF0000"/>
                </a:solidFill>
                <a:latin typeface="Times"/>
                <a:cs typeface="Times"/>
              </a:rPr>
              <a:t>diameter1 = 13.694</a:t>
            </a:r>
            <a:r>
              <a:rPr lang="fr-FR" sz="1200" b="0" dirty="0" smtClean="0">
                <a:latin typeface="Times"/>
                <a:cs typeface="Times"/>
              </a:rPr>
              <a:t> +/- 0.445 mas </a:t>
            </a:r>
          </a:p>
          <a:p>
            <a:pPr algn="l"/>
            <a:r>
              <a:rPr lang="fr-FR" sz="1200" b="0" dirty="0" smtClean="0">
                <a:latin typeface="Times"/>
                <a:cs typeface="Times"/>
              </a:rPr>
              <a:t>   </a:t>
            </a:r>
            <a:endParaRPr lang="fr-FR" sz="1200" b="0" dirty="0">
              <a:latin typeface="Times"/>
              <a:cs typeface="Time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8144" y="4077072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200" b="0" dirty="0" err="1" smtClean="0">
                <a:latin typeface="Times"/>
                <a:cs typeface="Times"/>
              </a:rPr>
              <a:t>reduced</a:t>
            </a:r>
            <a:r>
              <a:rPr lang="fr-FR" sz="1200" b="0" dirty="0" smtClean="0">
                <a:latin typeface="Times"/>
                <a:cs typeface="Times"/>
              </a:rPr>
              <a:t> Chi2: initial=     </a:t>
            </a:r>
            <a:r>
              <a:rPr lang="fr-FR" sz="1200" dirty="0">
                <a:solidFill>
                  <a:srgbClr val="FF0C12"/>
                </a:solidFill>
                <a:latin typeface="Times"/>
                <a:cs typeface="Times"/>
              </a:rPr>
              <a:t>1311</a:t>
            </a:r>
            <a:r>
              <a:rPr lang="fr-FR" sz="1200" b="0" dirty="0">
                <a:solidFill>
                  <a:srgbClr val="FF0C12"/>
                </a:solidFill>
                <a:latin typeface="Times"/>
                <a:cs typeface="Times"/>
              </a:rPr>
              <a:t> </a:t>
            </a:r>
            <a:r>
              <a:rPr lang="fr-FR" sz="1200" b="0" dirty="0">
                <a:latin typeface="Times"/>
                <a:cs typeface="Times"/>
              </a:rPr>
              <a:t>-  </a:t>
            </a:r>
            <a:r>
              <a:rPr lang="fr-FR" sz="1200" b="0" dirty="0" smtClean="0">
                <a:latin typeface="Times"/>
                <a:cs typeface="Times"/>
              </a:rPr>
              <a:t>final=     </a:t>
            </a:r>
            <a:r>
              <a:rPr lang="fr-FR" sz="1200" dirty="0">
                <a:solidFill>
                  <a:srgbClr val="FF0C12"/>
                </a:solidFill>
                <a:latin typeface="Times"/>
                <a:cs typeface="Times"/>
              </a:rPr>
              <a:t>11.87</a:t>
            </a:r>
            <a:r>
              <a:rPr lang="fr-FR" sz="1200" dirty="0">
                <a:latin typeface="Times"/>
                <a:cs typeface="Times"/>
              </a:rPr>
              <a:t> </a:t>
            </a:r>
            <a:r>
              <a:rPr lang="fr-FR" sz="1200" b="0" dirty="0" smtClean="0">
                <a:latin typeface="Times"/>
                <a:cs typeface="Times"/>
              </a:rPr>
              <a:t>-  sigma= 0.267</a:t>
            </a:r>
          </a:p>
          <a:p>
            <a:pPr algn="l"/>
            <a:endParaRPr lang="fr-FR" sz="1200" b="0" dirty="0" smtClean="0">
              <a:latin typeface="Times"/>
              <a:cs typeface="Times"/>
            </a:endParaRPr>
          </a:p>
          <a:p>
            <a:pPr algn="l"/>
            <a:r>
              <a:rPr lang="fr-FR" sz="1200" b="0" dirty="0" smtClean="0">
                <a:latin typeface="Times"/>
                <a:cs typeface="Times"/>
              </a:rPr>
              <a:t> </a:t>
            </a:r>
            <a:r>
              <a:rPr lang="fr-FR" sz="1200" dirty="0" smtClean="0">
                <a:solidFill>
                  <a:srgbClr val="FF0000"/>
                </a:solidFill>
                <a:latin typeface="Times"/>
                <a:cs typeface="Times"/>
              </a:rPr>
              <a:t>diameter1 = 20.333 </a:t>
            </a:r>
            <a:r>
              <a:rPr lang="fr-FR" sz="1200" b="0" dirty="0" smtClean="0">
                <a:latin typeface="Times"/>
                <a:cs typeface="Times"/>
              </a:rPr>
              <a:t>+/- 0.0398 mas </a:t>
            </a:r>
          </a:p>
          <a:p>
            <a:pPr algn="l"/>
            <a:r>
              <a:rPr lang="fr-FR" sz="1200" b="0" dirty="0" smtClean="0">
                <a:latin typeface="Times"/>
                <a:cs typeface="Times"/>
              </a:rPr>
              <a:t>   </a:t>
            </a:r>
            <a:endParaRPr lang="fr-FR" sz="1200" b="0" dirty="0">
              <a:latin typeface="Times"/>
              <a:cs typeface="Time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7839" y="3703849"/>
            <a:ext cx="55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No !</a:t>
            </a:r>
          </a:p>
        </p:txBody>
      </p:sp>
      <p:sp>
        <p:nvSpPr>
          <p:cNvPr id="109568" name="ZoneTexte 109567"/>
          <p:cNvSpPr txBox="1"/>
          <p:nvPr/>
        </p:nvSpPr>
        <p:spPr>
          <a:xfrm>
            <a:off x="5220072" y="551723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solidFill>
                  <a:srgbClr val="FF0000"/>
                </a:solidFill>
                <a:latin typeface="Times"/>
                <a:cs typeface="Times"/>
              </a:rPr>
              <a:t>And have a look on the residuals of the fit…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6206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0" dirty="0" err="1" smtClean="0">
                <a:latin typeface="Times"/>
                <a:cs typeface="Times"/>
              </a:rPr>
              <a:t>with</a:t>
            </a:r>
            <a:r>
              <a:rPr lang="fr-FR" sz="1200" b="0" dirty="0" smtClean="0">
                <a:latin typeface="Times"/>
                <a:cs typeface="Times"/>
              </a:rPr>
              <a:t> initial </a:t>
            </a:r>
            <a:r>
              <a:rPr lang="fr-FR" sz="1200" b="0" dirty="0" err="1" smtClean="0">
                <a:latin typeface="Times"/>
                <a:cs typeface="Times"/>
              </a:rPr>
              <a:t>diameter</a:t>
            </a:r>
            <a:r>
              <a:rPr lang="fr-FR" sz="1200" b="0" dirty="0" smtClean="0">
                <a:latin typeface="Times"/>
                <a:cs typeface="Times"/>
              </a:rPr>
              <a:t> value = 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6136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0" dirty="0" err="1" smtClean="0">
                <a:latin typeface="Times"/>
                <a:cs typeface="Times"/>
              </a:rPr>
              <a:t>with</a:t>
            </a:r>
            <a:r>
              <a:rPr lang="fr-FR" sz="1200" b="0" dirty="0" smtClean="0">
                <a:latin typeface="Times"/>
                <a:cs typeface="Times"/>
              </a:rPr>
              <a:t> initial </a:t>
            </a:r>
          </a:p>
          <a:p>
            <a:pPr algn="l"/>
            <a:r>
              <a:rPr lang="fr-FR" sz="1200" b="0" dirty="0" err="1" smtClean="0">
                <a:latin typeface="Times"/>
                <a:cs typeface="Times"/>
              </a:rPr>
              <a:t>diameter</a:t>
            </a:r>
            <a:r>
              <a:rPr lang="fr-FR" sz="1200" b="0" dirty="0" smtClean="0">
                <a:latin typeface="Times"/>
                <a:cs typeface="Times"/>
              </a:rPr>
              <a:t> value = 20mas</a:t>
            </a:r>
          </a:p>
        </p:txBody>
      </p:sp>
    </p:spTree>
    <p:extLst>
      <p:ext uri="{BB962C8B-B14F-4D97-AF65-F5344CB8AC3E}">
        <p14:creationId xmlns:p14="http://schemas.microsoft.com/office/powerpoint/2010/main" val="236279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6-3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908720"/>
            <a:ext cx="36530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Times"/>
                <a:cs typeface="Times"/>
              </a:rPr>
              <a:t>centered </a:t>
            </a:r>
            <a:r>
              <a:rPr lang="en-GB" sz="1400" dirty="0" err="1" smtClean="0">
                <a:latin typeface="Times"/>
                <a:cs typeface="Times"/>
              </a:rPr>
              <a:t>punct_BB</a:t>
            </a:r>
            <a:r>
              <a:rPr lang="en-GB" sz="1400" dirty="0" smtClean="0">
                <a:latin typeface="Times"/>
                <a:cs typeface="Times"/>
              </a:rPr>
              <a:t> (T=6750 fixed) + </a:t>
            </a:r>
            <a:r>
              <a:rPr lang="en-GB" sz="1400" dirty="0" err="1" smtClean="0">
                <a:latin typeface="Times"/>
                <a:cs typeface="Times"/>
              </a:rPr>
              <a:t>disk_BB</a:t>
            </a:r>
            <a:endParaRPr lang="en-GB" sz="1400" dirty="0" smtClean="0">
              <a:latin typeface="Times"/>
              <a:cs typeface="Times"/>
            </a:endParaRPr>
          </a:p>
          <a:p>
            <a:pPr algn="l"/>
            <a:endParaRPr lang="en-GB" sz="1400" b="0" dirty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reduced </a:t>
            </a:r>
            <a:r>
              <a:rPr lang="en-US" sz="1400" b="0" dirty="0" smtClean="0">
                <a:latin typeface="Times"/>
                <a:cs typeface="Times"/>
              </a:rPr>
              <a:t>Chi2 final</a:t>
            </a:r>
            <a:r>
              <a:rPr lang="en-US" sz="1400" b="0" dirty="0">
                <a:latin typeface="Times"/>
                <a:cs typeface="Times"/>
              </a:rPr>
              <a:t>= </a:t>
            </a:r>
            <a:r>
              <a:rPr lang="en-US" sz="1400" dirty="0">
                <a:latin typeface="Times"/>
                <a:cs typeface="Times"/>
              </a:rPr>
              <a:t>2.943</a:t>
            </a:r>
            <a:r>
              <a:rPr lang="en-US" sz="1400" b="0" dirty="0">
                <a:latin typeface="Times"/>
                <a:cs typeface="Times"/>
              </a:rPr>
              <a:t> - sigma= </a:t>
            </a:r>
            <a:r>
              <a:rPr lang="en-US" sz="1400" b="0" dirty="0" smtClean="0">
                <a:latin typeface="Times"/>
                <a:cs typeface="Times"/>
              </a:rPr>
              <a:t>0.048 </a:t>
            </a:r>
            <a:endParaRPr lang="en-GB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diameter2 </a:t>
            </a:r>
            <a:r>
              <a:rPr lang="en-US" sz="1400" b="0" dirty="0">
                <a:latin typeface="Times"/>
                <a:cs typeface="Times"/>
              </a:rPr>
              <a:t>= 18.203 +/- 0.222 mas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flux_weight1 </a:t>
            </a:r>
            <a:r>
              <a:rPr lang="en-US" sz="1400" b="0" dirty="0">
                <a:latin typeface="Times"/>
                <a:cs typeface="Times"/>
              </a:rPr>
              <a:t>= 376.63 +/- 21.8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flux_weight2 </a:t>
            </a:r>
            <a:r>
              <a:rPr lang="en-US" sz="1400" b="0" dirty="0">
                <a:latin typeface="Times"/>
                <a:cs typeface="Times"/>
              </a:rPr>
              <a:t>= 21.437 +/- </a:t>
            </a:r>
            <a:r>
              <a:rPr lang="en-US" sz="1400" b="0" dirty="0" smtClean="0">
                <a:latin typeface="Times"/>
                <a:cs typeface="Times"/>
              </a:rPr>
              <a:t>1.26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temperature2 </a:t>
            </a:r>
            <a:r>
              <a:rPr lang="en-US" sz="1400" b="0" dirty="0">
                <a:latin typeface="Times"/>
                <a:cs typeface="Times"/>
              </a:rPr>
              <a:t>= 2154.8 +/- 46.5 </a:t>
            </a:r>
            <a:r>
              <a:rPr lang="en-US" sz="1400" b="0" dirty="0" smtClean="0">
                <a:latin typeface="Times"/>
                <a:cs typeface="Times"/>
              </a:rPr>
              <a:t>Kelvin</a:t>
            </a:r>
            <a:endParaRPr lang="en-GB" sz="1400" b="0" dirty="0" smtClean="0">
              <a:latin typeface="Times"/>
              <a:cs typeface="Time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25682" y="396908"/>
            <a:ext cx="3672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"/>
                <a:cs typeface="Times"/>
              </a:rPr>
              <a:t>Use of </a:t>
            </a:r>
            <a:r>
              <a:rPr lang="en-GB" dirty="0" smtClean="0">
                <a:latin typeface="Times"/>
                <a:cs typeface="Times"/>
              </a:rPr>
              <a:t>models weighted by a black body </a:t>
            </a:r>
            <a:endParaRPr lang="en-GB" dirty="0">
              <a:latin typeface="Times"/>
              <a:cs typeface="Times"/>
            </a:endParaRPr>
          </a:p>
          <a:p>
            <a:pPr algn="l"/>
            <a:endParaRPr lang="en-GB" b="0" dirty="0" smtClean="0">
              <a:latin typeface="Times"/>
              <a:cs typeface="Times"/>
            </a:endParaRPr>
          </a:p>
        </p:txBody>
      </p:sp>
      <p:pic>
        <p:nvPicPr>
          <p:cNvPr id="9" name="Image 8" descr="fit-pct-disk_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8" y="3268940"/>
            <a:ext cx="3017520" cy="30403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79427" y="908720"/>
            <a:ext cx="39921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Times"/>
                <a:cs typeface="Times"/>
              </a:rPr>
              <a:t>centered </a:t>
            </a:r>
            <a:r>
              <a:rPr lang="en-GB" sz="1400" dirty="0" err="1" smtClean="0">
                <a:latin typeface="Times"/>
                <a:cs typeface="Times"/>
              </a:rPr>
              <a:t>punct_BB</a:t>
            </a:r>
            <a:r>
              <a:rPr lang="en-GB" sz="1400" dirty="0" smtClean="0">
                <a:latin typeface="Times"/>
                <a:cs typeface="Times"/>
              </a:rPr>
              <a:t> (T=6750 fixed) + </a:t>
            </a:r>
            <a:r>
              <a:rPr lang="en-GB" sz="1400" dirty="0" err="1" smtClean="0">
                <a:latin typeface="Times"/>
                <a:cs typeface="Times"/>
              </a:rPr>
              <a:t>gaussian_BB</a:t>
            </a:r>
            <a:endParaRPr lang="en-GB" sz="1400" dirty="0" smtClean="0">
              <a:latin typeface="Times"/>
              <a:cs typeface="Times"/>
            </a:endParaRPr>
          </a:p>
          <a:p>
            <a:pPr algn="l"/>
            <a:endParaRPr lang="en-GB" sz="1400" b="0" dirty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reduced </a:t>
            </a:r>
            <a:r>
              <a:rPr lang="en-US" sz="1400" b="0" dirty="0" smtClean="0">
                <a:latin typeface="Times"/>
                <a:cs typeface="Times"/>
              </a:rPr>
              <a:t>Chi2 final</a:t>
            </a:r>
            <a:r>
              <a:rPr lang="en-US" sz="1400" b="0" dirty="0">
                <a:latin typeface="Times"/>
                <a:cs typeface="Times"/>
              </a:rPr>
              <a:t>= </a:t>
            </a:r>
            <a:r>
              <a:rPr lang="en-US" sz="1400" dirty="0" smtClean="0">
                <a:latin typeface="Times"/>
                <a:cs typeface="Times"/>
              </a:rPr>
              <a:t>2.722</a:t>
            </a:r>
            <a:r>
              <a:rPr lang="en-US" sz="1400" b="0" dirty="0" smtClean="0">
                <a:latin typeface="Times"/>
                <a:cs typeface="Times"/>
              </a:rPr>
              <a:t> </a:t>
            </a:r>
            <a:r>
              <a:rPr lang="en-US" sz="1400" b="0" dirty="0">
                <a:latin typeface="Times"/>
                <a:cs typeface="Times"/>
              </a:rPr>
              <a:t>- sigma= </a:t>
            </a:r>
            <a:r>
              <a:rPr lang="en-US" sz="1400" b="0" dirty="0" smtClean="0">
                <a:latin typeface="Times"/>
                <a:cs typeface="Times"/>
              </a:rPr>
              <a:t>0.048 </a:t>
            </a:r>
            <a:endParaRPr lang="en-GB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fwhm2 = 10.3 +/- 0.151 mas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flux_weight1 </a:t>
            </a:r>
            <a:r>
              <a:rPr lang="en-US" sz="1400" b="0" dirty="0">
                <a:latin typeface="Times"/>
                <a:cs typeface="Times"/>
              </a:rPr>
              <a:t>= 352.39 +/- 19.7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flux_weight2 </a:t>
            </a:r>
            <a:r>
              <a:rPr lang="en-US" sz="1400" b="0" dirty="0">
                <a:latin typeface="Times"/>
                <a:cs typeface="Times"/>
              </a:rPr>
              <a:t>= 25.072 +/- 1.42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temperature2 </a:t>
            </a:r>
            <a:r>
              <a:rPr lang="en-US" sz="1400" b="0" dirty="0">
                <a:latin typeface="Times"/>
                <a:cs typeface="Times"/>
              </a:rPr>
              <a:t>= </a:t>
            </a:r>
            <a:r>
              <a:rPr lang="fi-FI" sz="1400" b="0" dirty="0">
                <a:latin typeface="Times"/>
                <a:cs typeface="Times"/>
              </a:rPr>
              <a:t>1917.5 +/- 34.7 Kelvin </a:t>
            </a:r>
            <a:endParaRPr lang="en-GB" sz="1400" b="0" dirty="0" smtClean="0">
              <a:latin typeface="Times"/>
              <a:cs typeface="Times"/>
            </a:endParaRPr>
          </a:p>
        </p:txBody>
      </p:sp>
      <p:pic>
        <p:nvPicPr>
          <p:cNvPr id="10" name="Image 9" descr="fit-pct-gaussian_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268940"/>
            <a:ext cx="3017520" cy="30403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65308" y="2492896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>
                <a:latin typeface="Times"/>
                <a:cs typeface="Times"/>
              </a:rPr>
              <a:t>Chi2 slightly better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642174"/>
            <a:ext cx="1198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>
                <a:latin typeface="Times"/>
                <a:cs typeface="Times"/>
              </a:rPr>
              <a:t>for example 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37380" y="2780928"/>
            <a:ext cx="7091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solidFill>
                  <a:srgbClr val="FF0C12"/>
                </a:solidFill>
                <a:latin typeface="Times"/>
                <a:cs typeface="Times"/>
              </a:rPr>
              <a:t>take care to not bound the </a:t>
            </a:r>
            <a:r>
              <a:rPr lang="en-GB" b="0" dirty="0" err="1" smtClean="0">
                <a:solidFill>
                  <a:srgbClr val="FF0C12"/>
                </a:solidFill>
                <a:latin typeface="Times"/>
                <a:cs typeface="Times"/>
              </a:rPr>
              <a:t>flux_weights</a:t>
            </a:r>
            <a:r>
              <a:rPr lang="en-GB" b="0" dirty="0" smtClean="0">
                <a:solidFill>
                  <a:srgbClr val="FF0C12"/>
                </a:solidFill>
                <a:latin typeface="Times"/>
                <a:cs typeface="Times"/>
              </a:rPr>
              <a:t>, which are not the </a:t>
            </a:r>
            <a:r>
              <a:rPr lang="en-GB" b="0" dirty="0" err="1" smtClean="0">
                <a:solidFill>
                  <a:srgbClr val="FF0C12"/>
                </a:solidFill>
                <a:latin typeface="Times"/>
                <a:cs typeface="Times"/>
              </a:rPr>
              <a:t>flux_ratio</a:t>
            </a:r>
            <a:r>
              <a:rPr lang="en-GB" b="0" dirty="0" smtClean="0">
                <a:solidFill>
                  <a:srgbClr val="FF0C12"/>
                </a:solidFill>
                <a:latin typeface="Times"/>
                <a:cs typeface="Times"/>
              </a:rPr>
              <a:t>, see last slide</a:t>
            </a:r>
          </a:p>
        </p:txBody>
      </p:sp>
    </p:spTree>
    <p:extLst>
      <p:ext uri="{BB962C8B-B14F-4D97-AF65-F5344CB8AC3E}">
        <p14:creationId xmlns:p14="http://schemas.microsoft.com/office/powerpoint/2010/main" val="5332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6-4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25682" y="396908"/>
            <a:ext cx="7230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Times"/>
                <a:cs typeface="Times"/>
              </a:rPr>
              <a:t>To compare with the published results</a:t>
            </a:r>
          </a:p>
          <a:p>
            <a:pPr algn="l"/>
            <a:r>
              <a:rPr lang="en-GB" dirty="0">
                <a:latin typeface="Times"/>
                <a:cs typeface="Times"/>
              </a:rPr>
              <a:t>	</a:t>
            </a:r>
            <a:r>
              <a:rPr lang="en-GB" dirty="0" smtClean="0">
                <a:latin typeface="Times"/>
                <a:cs typeface="Times"/>
              </a:rPr>
              <a:t>		</a:t>
            </a:r>
            <a:r>
              <a:rPr lang="en-GB" b="0" i="1" dirty="0" err="1">
                <a:latin typeface="Times"/>
                <a:cs typeface="Times"/>
              </a:rPr>
              <a:t>Chesneau</a:t>
            </a:r>
            <a:r>
              <a:rPr lang="en-GB" b="0" i="1" dirty="0">
                <a:latin typeface="Times"/>
                <a:cs typeface="Times"/>
              </a:rPr>
              <a:t> O., </a:t>
            </a:r>
            <a:r>
              <a:rPr lang="en-GB" b="0" i="1" dirty="0" err="1">
                <a:latin typeface="Times"/>
                <a:cs typeface="Times"/>
              </a:rPr>
              <a:t>Millour</a:t>
            </a:r>
            <a:r>
              <a:rPr lang="en-GB" b="0" i="1" dirty="0">
                <a:latin typeface="Times"/>
                <a:cs typeface="Times"/>
              </a:rPr>
              <a:t> F. et al., </a:t>
            </a:r>
            <a:r>
              <a:rPr lang="en-GB" i="1" dirty="0">
                <a:latin typeface="Times"/>
                <a:cs typeface="Times"/>
              </a:rPr>
              <a:t>A&amp;A 569</a:t>
            </a:r>
            <a:r>
              <a:rPr lang="en-GB" b="0" i="1" dirty="0">
                <a:latin typeface="Times"/>
                <a:cs typeface="Times"/>
              </a:rPr>
              <a:t>, L4 (2014)</a:t>
            </a:r>
            <a:br>
              <a:rPr lang="en-GB" b="0" i="1" dirty="0">
                <a:latin typeface="Times"/>
                <a:cs typeface="Times"/>
              </a:rPr>
            </a:br>
            <a:endParaRPr lang="en-GB" dirty="0">
              <a:latin typeface="Times"/>
              <a:cs typeface="Times"/>
            </a:endParaRPr>
          </a:p>
          <a:p>
            <a:pPr algn="l"/>
            <a:endParaRPr lang="en-GB" b="0" dirty="0" smtClean="0">
              <a:latin typeface="Times"/>
              <a:cs typeface="Time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544" y="1124744"/>
            <a:ext cx="48315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Times"/>
                <a:cs typeface="Times"/>
              </a:rPr>
              <a:t>centered </a:t>
            </a:r>
            <a:r>
              <a:rPr lang="en-GB" sz="1400" dirty="0" err="1" smtClean="0">
                <a:latin typeface="Times"/>
                <a:cs typeface="Times"/>
              </a:rPr>
              <a:t>punct_BB</a:t>
            </a:r>
            <a:r>
              <a:rPr lang="en-GB" sz="1400" dirty="0" smtClean="0">
                <a:latin typeface="Times"/>
                <a:cs typeface="Times"/>
              </a:rPr>
              <a:t> (T</a:t>
            </a:r>
            <a:r>
              <a:rPr lang="en-GB" sz="1400" baseline="-25000" dirty="0" smtClean="0">
                <a:latin typeface="Times"/>
                <a:cs typeface="Times"/>
              </a:rPr>
              <a:t>1</a:t>
            </a:r>
            <a:r>
              <a:rPr lang="en-GB" sz="1400" dirty="0" smtClean="0">
                <a:latin typeface="Times"/>
                <a:cs typeface="Times"/>
              </a:rPr>
              <a:t>=6750 fixed) + stretched </a:t>
            </a:r>
            <a:r>
              <a:rPr lang="en-GB" sz="1400" dirty="0" err="1" smtClean="0">
                <a:latin typeface="Times"/>
                <a:cs typeface="Times"/>
              </a:rPr>
              <a:t>gaussian_BB</a:t>
            </a:r>
            <a:endParaRPr lang="en-GB" sz="1400" dirty="0" smtClean="0">
              <a:latin typeface="Times"/>
              <a:cs typeface="Times"/>
            </a:endParaRPr>
          </a:p>
          <a:p>
            <a:pPr algn="l"/>
            <a:endParaRPr lang="en-GB" sz="1400" b="0" dirty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reduced </a:t>
            </a:r>
            <a:r>
              <a:rPr lang="en-US" sz="1400" b="0" dirty="0" smtClean="0">
                <a:latin typeface="Times"/>
                <a:cs typeface="Times"/>
              </a:rPr>
              <a:t>Chi2 final</a:t>
            </a:r>
            <a:r>
              <a:rPr lang="en-US" sz="1400" b="0" dirty="0">
                <a:latin typeface="Times"/>
                <a:cs typeface="Times"/>
              </a:rPr>
              <a:t>= </a:t>
            </a:r>
            <a:r>
              <a:rPr lang="en-US" sz="1400" dirty="0"/>
              <a:t>2.128 </a:t>
            </a:r>
            <a:r>
              <a:rPr lang="en-US" sz="1400" b="0" dirty="0" smtClean="0">
                <a:latin typeface="Times"/>
                <a:cs typeface="Times"/>
              </a:rPr>
              <a:t> </a:t>
            </a:r>
            <a:r>
              <a:rPr lang="en-US" sz="1400" b="0" dirty="0">
                <a:latin typeface="Times"/>
                <a:cs typeface="Times"/>
              </a:rPr>
              <a:t>- sigma= </a:t>
            </a:r>
            <a:r>
              <a:rPr lang="en-US" sz="1400" b="0" dirty="0" smtClean="0">
                <a:latin typeface="Times"/>
                <a:cs typeface="Times"/>
              </a:rPr>
              <a:t>0.048 </a:t>
            </a:r>
            <a:endParaRPr lang="en-GB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fwhm2 = </a:t>
            </a:r>
            <a:r>
              <a:rPr lang="pt-BR" sz="1400" dirty="0">
                <a:latin typeface="Times"/>
                <a:cs typeface="Times"/>
              </a:rPr>
              <a:t>10.814 +/- 0.192 </a:t>
            </a:r>
            <a:r>
              <a:rPr lang="pt-BR" sz="1400" b="0" dirty="0">
                <a:latin typeface="Times"/>
                <a:cs typeface="Times"/>
              </a:rPr>
              <a:t>mas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flux_weight1 = 325.89 +/- 16.4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flux_weight2 </a:t>
            </a:r>
            <a:r>
              <a:rPr lang="en-US" sz="1400" b="0" dirty="0">
                <a:latin typeface="Times"/>
                <a:cs typeface="Times"/>
              </a:rPr>
              <a:t>= 31.273 +/- 1.86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en-US" sz="1400" b="0" dirty="0">
                <a:latin typeface="Times"/>
                <a:cs typeface="Times"/>
              </a:rPr>
              <a:t>stretch_pos_angle2 = </a:t>
            </a:r>
            <a:r>
              <a:rPr lang="en-US" sz="1400" dirty="0">
                <a:latin typeface="Times"/>
                <a:cs typeface="Times"/>
              </a:rPr>
              <a:t>35.785 +/- 1.16 </a:t>
            </a:r>
            <a:r>
              <a:rPr lang="en-US" sz="1400" b="0" dirty="0">
                <a:latin typeface="Times"/>
                <a:cs typeface="Times"/>
              </a:rPr>
              <a:t>degree </a:t>
            </a:r>
            <a:endParaRPr lang="en-US" sz="1400" b="0" dirty="0" smtClean="0">
              <a:latin typeface="Times"/>
              <a:cs typeface="Times"/>
            </a:endParaRPr>
          </a:p>
          <a:p>
            <a:pPr algn="l"/>
            <a:r>
              <a:rPr lang="it-IT" sz="1400" b="0" dirty="0">
                <a:latin typeface="Times"/>
                <a:cs typeface="Times"/>
              </a:rPr>
              <a:t>stretch_ratio2 </a:t>
            </a:r>
            <a:r>
              <a:rPr lang="it-IT" sz="1400" dirty="0">
                <a:latin typeface="Times"/>
                <a:cs typeface="Times"/>
              </a:rPr>
              <a:t>= 0.72009 </a:t>
            </a:r>
            <a:r>
              <a:rPr lang="it-IT" sz="1400" b="0" dirty="0">
                <a:latin typeface="Times"/>
                <a:cs typeface="Times"/>
              </a:rPr>
              <a:t>+/- </a:t>
            </a:r>
            <a:r>
              <a:rPr lang="it-IT" sz="1400" dirty="0">
                <a:latin typeface="Times"/>
                <a:cs typeface="Times"/>
              </a:rPr>
              <a:t>0.011</a:t>
            </a:r>
            <a:r>
              <a:rPr lang="it-IT" sz="1400" b="0" dirty="0">
                <a:latin typeface="Times"/>
                <a:cs typeface="Times"/>
              </a:rPr>
              <a:t>9 </a:t>
            </a:r>
            <a:endParaRPr lang="it-IT" sz="1400" b="0" dirty="0" smtClean="0">
              <a:latin typeface="Times"/>
              <a:cs typeface="Times"/>
            </a:endParaRPr>
          </a:p>
          <a:p>
            <a:pPr algn="l"/>
            <a:r>
              <a:rPr lang="it-IT" sz="1400" b="0" dirty="0" smtClean="0">
                <a:latin typeface="Times"/>
                <a:cs typeface="Times"/>
              </a:rPr>
              <a:t>temperature2 </a:t>
            </a:r>
            <a:r>
              <a:rPr lang="it-IT" sz="1400" b="0" dirty="0">
                <a:latin typeface="Times"/>
                <a:cs typeface="Times"/>
              </a:rPr>
              <a:t>= </a:t>
            </a:r>
            <a:r>
              <a:rPr lang="it-IT" sz="1400" dirty="0">
                <a:latin typeface="Times"/>
                <a:cs typeface="Times"/>
              </a:rPr>
              <a:t>1606.2 +/- 35.6 </a:t>
            </a:r>
            <a:r>
              <a:rPr lang="it-IT" sz="1400" b="0" dirty="0">
                <a:latin typeface="Times"/>
                <a:cs typeface="Times"/>
              </a:rPr>
              <a:t>Kelvin </a:t>
            </a:r>
            <a:endParaRPr lang="en-US" sz="1400" b="0" dirty="0" smtClean="0">
              <a:latin typeface="Times"/>
              <a:cs typeface="Times"/>
            </a:endParaRPr>
          </a:p>
        </p:txBody>
      </p:sp>
      <p:pic>
        <p:nvPicPr>
          <p:cNvPr id="2" name="Image 1" descr="fit-pct-stretchedgaussian_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484964"/>
            <a:ext cx="3017520" cy="30403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44009" y="1700808"/>
            <a:ext cx="43204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1" dirty="0">
                <a:latin typeface="Times"/>
                <a:cs typeface="Times"/>
              </a:rPr>
              <a:t>Our best-match model for the compact array </a:t>
            </a:r>
            <a:r>
              <a:rPr lang="en-GB" sz="1400" b="0" i="1" dirty="0" smtClean="0">
                <a:latin typeface="Times"/>
                <a:cs typeface="Times"/>
              </a:rPr>
              <a:t>is </a:t>
            </a:r>
            <a:r>
              <a:rPr lang="en-GB" sz="1400" b="0" i="1" dirty="0">
                <a:latin typeface="Times"/>
                <a:cs typeface="Times"/>
              </a:rPr>
              <a:t>a two-component model, consisting of </a:t>
            </a:r>
            <a:r>
              <a:rPr lang="en-GB" sz="1400" b="0" i="1" dirty="0" smtClean="0">
                <a:latin typeface="Times"/>
                <a:cs typeface="Times"/>
              </a:rPr>
              <a:t>an unresolved uniform </a:t>
            </a:r>
            <a:r>
              <a:rPr lang="en-GB" sz="1400" b="0" i="1" dirty="0">
                <a:latin typeface="Times"/>
                <a:cs typeface="Times"/>
              </a:rPr>
              <a:t>disk (</a:t>
            </a:r>
            <a:r>
              <a:rPr lang="en-GB" sz="1400" b="0" i="1" dirty="0" err="1">
                <a:latin typeface="Times"/>
                <a:cs typeface="Times"/>
              </a:rPr>
              <a:t>Θ</a:t>
            </a:r>
            <a:r>
              <a:rPr lang="en-GB" sz="1400" b="0" i="1" dirty="0">
                <a:latin typeface="Times"/>
                <a:cs typeface="Times"/>
              </a:rPr>
              <a:t> ≤ 2.5 mas, star component), </a:t>
            </a:r>
            <a:r>
              <a:rPr lang="en-GB" sz="1400" b="0" i="1" dirty="0" smtClean="0">
                <a:latin typeface="Times"/>
                <a:cs typeface="Times"/>
              </a:rPr>
              <a:t>and </a:t>
            </a:r>
            <a:r>
              <a:rPr lang="en-GB" sz="1400" b="0" i="1" dirty="0">
                <a:latin typeface="Times"/>
                <a:cs typeface="Times"/>
              </a:rPr>
              <a:t>a flattened Gaussian (shell component) </a:t>
            </a:r>
            <a:r>
              <a:rPr lang="en-GB" sz="1400" b="0" i="1" dirty="0" smtClean="0">
                <a:latin typeface="Times"/>
                <a:cs typeface="Times"/>
              </a:rPr>
              <a:t>with </a:t>
            </a:r>
            <a:r>
              <a:rPr lang="en-GB" sz="1400" b="0" i="1" dirty="0">
                <a:latin typeface="Times"/>
                <a:cs typeface="Times"/>
              </a:rPr>
              <a:t>a FWHM of the minor axis of 8 ± 1 mas, </a:t>
            </a:r>
            <a:r>
              <a:rPr lang="en-GB" sz="1400" b="0" i="1" dirty="0" smtClean="0">
                <a:latin typeface="Times"/>
                <a:cs typeface="Times"/>
              </a:rPr>
              <a:t>and </a:t>
            </a:r>
            <a:r>
              <a:rPr lang="en-GB" sz="1400" b="0" i="1" dirty="0">
                <a:latin typeface="Times"/>
                <a:cs typeface="Times"/>
              </a:rPr>
              <a:t>a major axis of 11 ± 3 mas. </a:t>
            </a:r>
            <a:endParaRPr lang="en-GB" sz="1400" b="0" i="1" dirty="0" smtClean="0">
              <a:latin typeface="Times"/>
              <a:cs typeface="Times"/>
            </a:endParaRPr>
          </a:p>
          <a:p>
            <a:pPr algn="l"/>
            <a:r>
              <a:rPr lang="en-GB" sz="1400" b="0" i="1" dirty="0" smtClean="0">
                <a:latin typeface="Times"/>
                <a:cs typeface="Times"/>
              </a:rPr>
              <a:t>The </a:t>
            </a:r>
            <a:r>
              <a:rPr lang="en-GB" sz="1400" b="0" i="1" dirty="0">
                <a:latin typeface="Times"/>
                <a:cs typeface="Times"/>
              </a:rPr>
              <a:t>orientation of the major axis is 126 ± 29</a:t>
            </a:r>
            <a:r>
              <a:rPr lang="en-GB" sz="1400" b="0" i="1" dirty="0" smtClean="0">
                <a:latin typeface="Times"/>
                <a:cs typeface="Times"/>
              </a:rPr>
              <a:t>◦</a:t>
            </a:r>
            <a:r>
              <a:rPr lang="en-GB" b="0" dirty="0">
                <a:latin typeface="Times"/>
                <a:cs typeface="Times"/>
              </a:rPr>
              <a:t>. </a:t>
            </a:r>
            <a:r>
              <a:rPr lang="en-GB" sz="1400" b="0" i="1" dirty="0">
                <a:latin typeface="Times"/>
                <a:cs typeface="Times"/>
              </a:rPr>
              <a:t>The quality of the fit is relatively good with a reduced χ2 of </a:t>
            </a:r>
            <a:r>
              <a:rPr lang="en-GB" sz="1400" i="1" dirty="0">
                <a:latin typeface="Times"/>
                <a:cs typeface="Times"/>
              </a:rPr>
              <a:t>1.5</a:t>
            </a:r>
            <a:r>
              <a:rPr lang="en-GB" sz="1400" b="0" i="1" dirty="0">
                <a:latin typeface="Times"/>
                <a:cs typeface="Times"/>
              </a:rPr>
              <a:t>. </a:t>
            </a:r>
            <a:endParaRPr lang="en-GB" b="0" dirty="0">
              <a:latin typeface="Times"/>
              <a:cs typeface="Times"/>
            </a:endParaRPr>
          </a:p>
          <a:p>
            <a:pPr algn="l"/>
            <a:endParaRPr lang="en-GB" sz="1200" b="0" dirty="0" smtClean="0">
              <a:latin typeface="Times"/>
              <a:cs typeface="Times"/>
            </a:endParaRPr>
          </a:p>
          <a:p>
            <a:pPr algn="l"/>
            <a:r>
              <a:rPr lang="en-GB" b="0" dirty="0">
                <a:latin typeface="Times"/>
                <a:cs typeface="Times"/>
              </a:rPr>
              <a:t> </a:t>
            </a:r>
            <a:r>
              <a:rPr lang="en-GB" b="0" dirty="0" smtClean="0">
                <a:latin typeface="Times"/>
                <a:cs typeface="Times"/>
              </a:rPr>
              <a:t> </a:t>
            </a:r>
            <a:r>
              <a:rPr lang="en-GB" sz="1400" b="0" dirty="0" smtClean="0">
                <a:latin typeface="Times"/>
                <a:cs typeface="Times"/>
                <a:sym typeface="Wingdings"/>
              </a:rPr>
              <a:t> </a:t>
            </a:r>
            <a:r>
              <a:rPr lang="en-GB" sz="1400" b="0" dirty="0" err="1" smtClean="0">
                <a:latin typeface="Times"/>
                <a:cs typeface="Times"/>
                <a:sym typeface="Wingdings"/>
              </a:rPr>
              <a:t>stretch_ratio</a:t>
            </a:r>
            <a:r>
              <a:rPr lang="en-GB" sz="1400" b="0" dirty="0" smtClean="0">
                <a:latin typeface="Times"/>
                <a:cs typeface="Times"/>
                <a:sym typeface="Wingdings"/>
              </a:rPr>
              <a:t>=0.72    </a:t>
            </a:r>
          </a:p>
          <a:p>
            <a:pPr algn="l"/>
            <a:r>
              <a:rPr lang="en-GB" sz="1400" b="0" dirty="0">
                <a:latin typeface="Times"/>
                <a:cs typeface="Times"/>
                <a:sym typeface="Wingdings"/>
              </a:rPr>
              <a:t> </a:t>
            </a:r>
            <a:r>
              <a:rPr lang="en-GB" sz="1400" b="0" dirty="0" smtClean="0">
                <a:latin typeface="Times"/>
                <a:cs typeface="Times"/>
                <a:sym typeface="Wingdings"/>
              </a:rPr>
              <a:t>     </a:t>
            </a:r>
            <a:r>
              <a:rPr lang="en-GB" sz="1400" b="0" dirty="0">
                <a:latin typeface="Times"/>
                <a:cs typeface="Times"/>
              </a:rPr>
              <a:t>orientation of the major axis </a:t>
            </a:r>
            <a:r>
              <a:rPr lang="en-GB" sz="1400" b="0" dirty="0" smtClean="0">
                <a:latin typeface="Times"/>
                <a:cs typeface="Times"/>
              </a:rPr>
              <a:t>=126-90 =36 deg.</a:t>
            </a:r>
          </a:p>
          <a:p>
            <a:pPr algn="l"/>
            <a:endParaRPr lang="en-GB" sz="1400" b="0" dirty="0" smtClean="0">
              <a:solidFill>
                <a:srgbClr val="FF0000"/>
              </a:solidFill>
              <a:latin typeface="Times"/>
              <a:cs typeface="Times"/>
              <a:sym typeface="Wingdings"/>
            </a:endParaRPr>
          </a:p>
          <a:p>
            <a:pPr algn="l"/>
            <a:r>
              <a:rPr lang="en-GB" sz="1400" b="0" dirty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Compatibility</a:t>
            </a:r>
            <a:r>
              <a:rPr lang="en-GB" sz="1400" b="0" dirty="0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GB" sz="1200" b="0" dirty="0" smtClean="0">
                <a:latin typeface="Times"/>
                <a:cs typeface="Times"/>
                <a:sym typeface="Wingdings"/>
              </a:rPr>
              <a:t>(except for chi2 value)</a:t>
            </a:r>
          </a:p>
        </p:txBody>
      </p:sp>
      <p:pic>
        <p:nvPicPr>
          <p:cNvPr id="4" name="Image 3" descr="punct-strechGauss_BB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25144"/>
            <a:ext cx="1716752" cy="1482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4249" y="458112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dirty="0" smtClean="0">
                <a:latin typeface="Times"/>
                <a:cs typeface="Times"/>
              </a:rPr>
              <a:t>Notice: the flux </a:t>
            </a:r>
          </a:p>
          <a:p>
            <a:pPr algn="l"/>
            <a:r>
              <a:rPr lang="en-GB" sz="1400" b="0" dirty="0" smtClean="0">
                <a:latin typeface="Times"/>
                <a:cs typeface="Times"/>
              </a:rPr>
              <a:t>of the stretched </a:t>
            </a:r>
            <a:r>
              <a:rPr lang="en-GB" sz="1400" b="0" dirty="0" err="1" smtClean="0">
                <a:latin typeface="Times"/>
                <a:cs typeface="Times"/>
              </a:rPr>
              <a:t>gaussian</a:t>
            </a:r>
            <a:r>
              <a:rPr lang="en-GB" sz="1400" b="0" dirty="0" smtClean="0">
                <a:latin typeface="Times"/>
                <a:cs typeface="Times"/>
              </a:rPr>
              <a:t> is very low. </a:t>
            </a:r>
            <a:r>
              <a:rPr lang="en-GB" sz="1400" dirty="0" smtClean="0">
                <a:latin typeface="Times"/>
                <a:cs typeface="Times"/>
              </a:rPr>
              <a:t>Plot image </a:t>
            </a:r>
            <a:r>
              <a:rPr lang="en-GB" sz="1400" b="0" dirty="0" smtClean="0">
                <a:latin typeface="Times"/>
                <a:cs typeface="Times"/>
              </a:rPr>
              <a:t>does not allow to see it like this.</a:t>
            </a:r>
          </a:p>
          <a:p>
            <a:pPr algn="l"/>
            <a:r>
              <a:rPr lang="en-GB" sz="1400" b="0" dirty="0" smtClean="0">
                <a:latin typeface="Times"/>
                <a:cs typeface="Times"/>
              </a:rPr>
              <a:t>(</a:t>
            </a:r>
            <a:r>
              <a:rPr lang="en-GB" sz="1400" b="0" dirty="0" err="1" smtClean="0">
                <a:latin typeface="Times"/>
                <a:cs typeface="Times"/>
              </a:rPr>
              <a:t>todo</a:t>
            </a:r>
            <a:r>
              <a:rPr lang="en-GB" sz="1400" b="0" dirty="0" smtClean="0">
                <a:latin typeface="Times"/>
                <a:cs typeface="Times"/>
              </a:rPr>
              <a:t> for next release, e.g. adding plot keywords)</a:t>
            </a:r>
          </a:p>
        </p:txBody>
      </p:sp>
    </p:spTree>
    <p:extLst>
      <p:ext uri="{BB962C8B-B14F-4D97-AF65-F5344CB8AC3E}">
        <p14:creationId xmlns:p14="http://schemas.microsoft.com/office/powerpoint/2010/main" val="366302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0271"/>
            <a:ext cx="2534816" cy="657944"/>
          </a:xfrm>
        </p:spPr>
        <p:txBody>
          <a:bodyPr/>
          <a:lstStyle/>
          <a:p>
            <a:r>
              <a:rPr lang="fr-FR" dirty="0"/>
              <a:t>Exercise </a:t>
            </a:r>
            <a:r>
              <a:rPr lang="fr-FR" dirty="0" smtClean="0"/>
              <a:t>6-5</a:t>
            </a:r>
            <a:endParaRPr lang="fr-FR" dirty="0"/>
          </a:p>
        </p:txBody>
      </p:sp>
      <p:pic>
        <p:nvPicPr>
          <p:cNvPr id="6" name="Image 5" descr="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2832100" cy="571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7584" y="692696"/>
            <a:ext cx="664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latin typeface="Times"/>
                <a:cs typeface="Times"/>
              </a:rPr>
              <a:t>To calculate the flux of the star relative to the total flux, at a given wavelength :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2132856"/>
            <a:ext cx="693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latin typeface="Times"/>
                <a:cs typeface="Times"/>
              </a:rPr>
              <a:t>with </a:t>
            </a:r>
            <a:r>
              <a:rPr lang="en-GB" b="0" dirty="0">
                <a:latin typeface="Symbol" charset="2"/>
                <a:cs typeface="Symbol" charset="2"/>
              </a:rPr>
              <a:t>j</a:t>
            </a:r>
            <a:r>
              <a:rPr lang="en-GB" b="0" dirty="0" smtClean="0">
                <a:latin typeface="Times"/>
                <a:cs typeface="Times"/>
              </a:rPr>
              <a:t>1= flux_weight1, </a:t>
            </a:r>
            <a:r>
              <a:rPr lang="en-GB" b="0" dirty="0" smtClean="0">
                <a:latin typeface="Symbol" charset="2"/>
                <a:cs typeface="Symbol" charset="2"/>
              </a:rPr>
              <a:t>j</a:t>
            </a:r>
            <a:r>
              <a:rPr lang="en-GB" b="0" dirty="0" smtClean="0">
                <a:latin typeface="Times"/>
                <a:cs typeface="Times"/>
              </a:rPr>
              <a:t>2= flux_weight2, and P</a:t>
            </a:r>
            <a:r>
              <a:rPr lang="en-GB" b="0" baseline="-25000" dirty="0" smtClean="0">
                <a:latin typeface="Times"/>
                <a:cs typeface="Times"/>
              </a:rPr>
              <a:t>N</a:t>
            </a:r>
            <a:r>
              <a:rPr lang="en-GB" b="0" dirty="0" smtClean="0">
                <a:latin typeface="Times"/>
                <a:cs typeface="Times"/>
              </a:rPr>
              <a:t> the normalized Planck function.</a:t>
            </a:r>
          </a:p>
        </p:txBody>
      </p:sp>
      <p:pic>
        <p:nvPicPr>
          <p:cNvPr id="10" name="Image 9" descr="ratio in st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708920"/>
            <a:ext cx="3594100" cy="3022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96136" y="2852936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0" i="1" dirty="0">
                <a:latin typeface="Times"/>
                <a:cs typeface="Times"/>
              </a:rPr>
              <a:t>The star flux relative to the total flux </a:t>
            </a:r>
            <a:r>
              <a:rPr lang="fr-FR" sz="1400" b="0" i="1" dirty="0" err="1">
                <a:latin typeface="Times"/>
                <a:cs typeface="Times"/>
              </a:rPr>
              <a:t>steadily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err="1">
                <a:latin typeface="Times"/>
                <a:cs typeface="Times"/>
              </a:rPr>
              <a:t>decreases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err="1">
                <a:latin typeface="Times"/>
                <a:cs typeface="Times"/>
              </a:rPr>
              <a:t>from</a:t>
            </a:r>
            <a:r>
              <a:rPr lang="fr-FR" sz="1400" b="0" i="1" dirty="0">
                <a:latin typeface="Times"/>
                <a:cs typeface="Times"/>
              </a:rPr>
              <a:t> 85% </a:t>
            </a:r>
            <a:r>
              <a:rPr lang="fr-FR" sz="1400" b="0" i="1" dirty="0" err="1">
                <a:latin typeface="Times"/>
                <a:cs typeface="Times"/>
              </a:rPr>
              <a:t>at</a:t>
            </a:r>
            <a:r>
              <a:rPr lang="fr-FR" sz="1400" b="0" i="1" dirty="0">
                <a:latin typeface="Times"/>
                <a:cs typeface="Times"/>
              </a:rPr>
              <a:t> 1.53 </a:t>
            </a:r>
            <a:r>
              <a:rPr lang="fr-FR" sz="1400" b="0" i="1" dirty="0" err="1">
                <a:latin typeface="Times"/>
                <a:cs typeface="Times"/>
              </a:rPr>
              <a:t>μm</a:t>
            </a:r>
            <a:r>
              <a:rPr lang="fr-FR" sz="1400" b="0" i="1" dirty="0">
                <a:latin typeface="Times"/>
                <a:cs typeface="Times"/>
              </a:rPr>
              <a:t> to 42% </a:t>
            </a:r>
            <a:r>
              <a:rPr lang="fr-FR" sz="1400" b="0" i="1" dirty="0" err="1">
                <a:latin typeface="Times"/>
                <a:cs typeface="Times"/>
              </a:rPr>
              <a:t>at</a:t>
            </a:r>
            <a:r>
              <a:rPr lang="fr-FR" sz="1400" b="0" i="1" dirty="0">
                <a:latin typeface="Times"/>
                <a:cs typeface="Times"/>
              </a:rPr>
              <a:t> 2.49 </a:t>
            </a:r>
            <a:r>
              <a:rPr lang="fr-FR" sz="1400" b="0" i="1" dirty="0" err="1">
                <a:latin typeface="Times"/>
                <a:cs typeface="Times"/>
              </a:rPr>
              <a:t>μm</a:t>
            </a:r>
            <a:r>
              <a:rPr lang="fr-FR" sz="1400" b="0" i="1" dirty="0">
                <a:latin typeface="Times"/>
                <a:cs typeface="Times"/>
              </a:rPr>
              <a:t> , </a:t>
            </a:r>
            <a:endParaRPr lang="fr-FR" sz="1400" b="0" i="1" dirty="0" smtClean="0">
              <a:latin typeface="Times"/>
              <a:cs typeface="Times"/>
            </a:endParaRPr>
          </a:p>
          <a:p>
            <a:pPr algn="l"/>
            <a:r>
              <a:rPr lang="fr-FR" sz="1400" b="0" i="1" dirty="0" err="1" smtClean="0">
                <a:latin typeface="Times"/>
                <a:cs typeface="Times"/>
              </a:rPr>
              <a:t>while</a:t>
            </a:r>
            <a:r>
              <a:rPr lang="fr-FR" sz="1400" b="0" i="1" dirty="0" smtClean="0">
                <a:latin typeface="Times"/>
                <a:cs typeface="Times"/>
              </a:rPr>
              <a:t> </a:t>
            </a:r>
            <a:r>
              <a:rPr lang="fr-FR" sz="1400" b="0" i="1" dirty="0">
                <a:latin typeface="Times"/>
                <a:cs typeface="Times"/>
              </a:rPr>
              <a:t>the </a:t>
            </a:r>
            <a:r>
              <a:rPr lang="fr-FR" sz="1400" b="0" i="1" dirty="0" err="1">
                <a:latin typeface="Times"/>
                <a:cs typeface="Times"/>
              </a:rPr>
              <a:t>shell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smtClean="0">
                <a:latin typeface="Times"/>
                <a:cs typeface="Times"/>
              </a:rPr>
              <a:t>relative </a:t>
            </a:r>
            <a:r>
              <a:rPr lang="fr-FR" sz="1400" b="0" i="1" dirty="0">
                <a:latin typeface="Times"/>
                <a:cs typeface="Times"/>
              </a:rPr>
              <a:t>flux </a:t>
            </a:r>
            <a:r>
              <a:rPr lang="fr-FR" sz="1400" b="0" i="1" dirty="0" err="1">
                <a:latin typeface="Times"/>
                <a:cs typeface="Times"/>
              </a:rPr>
              <a:t>increases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err="1">
                <a:latin typeface="Times"/>
                <a:cs typeface="Times"/>
              </a:rPr>
              <a:t>from</a:t>
            </a:r>
            <a:r>
              <a:rPr lang="fr-FR" sz="1400" b="0" i="1" dirty="0">
                <a:latin typeface="Times"/>
                <a:cs typeface="Times"/>
              </a:rPr>
              <a:t> 15% to 58%, </a:t>
            </a:r>
            <a:r>
              <a:rPr lang="fr-FR" sz="1400" b="0" i="1" dirty="0" err="1">
                <a:latin typeface="Times"/>
                <a:cs typeface="Times"/>
              </a:rPr>
              <a:t>respectively</a:t>
            </a:r>
            <a:r>
              <a:rPr lang="fr-FR" sz="1400" b="0" i="1" dirty="0">
                <a:latin typeface="Times"/>
                <a:cs typeface="Times"/>
              </a:rPr>
              <a:t>, </a:t>
            </a:r>
            <a:r>
              <a:rPr lang="fr-FR" sz="1400" b="0" i="1" dirty="0" err="1">
                <a:latin typeface="Times"/>
                <a:cs typeface="Times"/>
              </a:rPr>
              <a:t>with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err="1" smtClean="0">
                <a:latin typeface="Times"/>
                <a:cs typeface="Times"/>
              </a:rPr>
              <a:t>photometric</a:t>
            </a:r>
            <a:r>
              <a:rPr lang="fr-FR" sz="1400" b="0" i="1" dirty="0" smtClean="0">
                <a:latin typeface="Times"/>
                <a:cs typeface="Times"/>
              </a:rPr>
              <a:t> </a:t>
            </a:r>
            <a:r>
              <a:rPr lang="fr-FR" sz="1400" b="0" i="1" dirty="0" err="1">
                <a:latin typeface="Times"/>
                <a:cs typeface="Times"/>
              </a:rPr>
              <a:t>errors</a:t>
            </a:r>
            <a:r>
              <a:rPr lang="fr-FR" sz="1400" b="0" i="1" dirty="0">
                <a:latin typeface="Times"/>
                <a:cs typeface="Times"/>
              </a:rPr>
              <a:t> </a:t>
            </a:r>
            <a:r>
              <a:rPr lang="fr-FR" sz="1400" b="0" i="1" dirty="0" err="1">
                <a:latin typeface="Times"/>
                <a:cs typeface="Times"/>
              </a:rPr>
              <a:t>at</a:t>
            </a:r>
            <a:r>
              <a:rPr lang="fr-FR" sz="1400" b="0" i="1" dirty="0">
                <a:latin typeface="Times"/>
                <a:cs typeface="Times"/>
              </a:rPr>
              <a:t> the </a:t>
            </a:r>
            <a:r>
              <a:rPr lang="fr-FR" sz="1400" b="0" i="1" dirty="0" err="1">
                <a:latin typeface="Times"/>
                <a:cs typeface="Times"/>
              </a:rPr>
              <a:t>level</a:t>
            </a:r>
            <a:r>
              <a:rPr lang="fr-FR" sz="1400" b="0" i="1" dirty="0">
                <a:latin typeface="Times"/>
                <a:cs typeface="Times"/>
              </a:rPr>
              <a:t> of 25%. </a:t>
            </a:r>
          </a:p>
          <a:p>
            <a:pPr algn="l"/>
            <a:endParaRPr lang="en-GB" sz="1400" b="0" i="1" dirty="0" smtClean="0">
              <a:latin typeface="Times"/>
              <a:cs typeface="Time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61592" y="4989698"/>
            <a:ext cx="341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solidFill>
                  <a:srgbClr val="FF0C12"/>
                </a:solidFill>
                <a:latin typeface="Times"/>
                <a:cs typeface="Times"/>
                <a:sym typeface="Wingdings"/>
              </a:rPr>
              <a:t> compatibility with the paper results.</a:t>
            </a:r>
            <a:endParaRPr lang="en-GB" b="0" dirty="0" smtClean="0">
              <a:solidFill>
                <a:srgbClr val="FF0C1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2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4038600" cy="540296"/>
          </a:xfrm>
        </p:spPr>
        <p:txBody>
          <a:bodyPr/>
          <a:lstStyle/>
          <a:p>
            <a:r>
              <a:rPr lang="fr-FR" dirty="0"/>
              <a:t>Exercise 1- simple </a:t>
            </a:r>
            <a:r>
              <a:rPr lang="fr-FR" dirty="0" smtClean="0"/>
              <a:t>fit</a:t>
            </a:r>
            <a:br>
              <a:rPr lang="fr-FR" dirty="0" smtClean="0"/>
            </a:br>
            <a:r>
              <a:rPr lang="fr-FR" dirty="0" smtClean="0"/>
              <a:t>1.2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3" name="Image 2" descr="residus-mauva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3024336" cy="2939900"/>
          </a:xfrm>
          <a:prstGeom prst="rect">
            <a:avLst/>
          </a:prstGeom>
        </p:spPr>
      </p:pic>
      <p:pic>
        <p:nvPicPr>
          <p:cNvPr id="10" name="Image 9" descr="residus-b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40768"/>
            <a:ext cx="3024336" cy="29399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67544" y="764704"/>
            <a:ext cx="2101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arcturus.1.52mu.oifits</a:t>
            </a:r>
          </a:p>
          <a:p>
            <a:r>
              <a:rPr lang="en-US" dirty="0" smtClean="0">
                <a:latin typeface="Times"/>
                <a:cs typeface="Times"/>
              </a:rPr>
              <a:t> + disk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84168" y="764704"/>
            <a:ext cx="2101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arcturus.1.52mu.oifits</a:t>
            </a:r>
          </a:p>
          <a:p>
            <a:r>
              <a:rPr lang="en-US" dirty="0" smtClean="0">
                <a:latin typeface="Times"/>
                <a:cs typeface="Times"/>
              </a:rPr>
              <a:t> + </a:t>
            </a:r>
            <a:r>
              <a:rPr lang="en-US" dirty="0" err="1" smtClean="0">
                <a:latin typeface="Times"/>
                <a:cs typeface="Times"/>
              </a:rPr>
              <a:t>limb_power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4725144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dirty="0" err="1" smtClean="0">
                <a:latin typeface="Times"/>
                <a:cs typeface="Times"/>
              </a:rPr>
              <a:t>reduced</a:t>
            </a:r>
            <a:r>
              <a:rPr lang="fr-FR" sz="1400" b="0" dirty="0" smtClean="0">
                <a:latin typeface="Times"/>
                <a:cs typeface="Times"/>
              </a:rPr>
              <a:t> Chi2: initial=    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</a:t>
            </a:r>
            <a:r>
              <a:rPr lang="fr-FR" sz="1400" dirty="0">
                <a:solidFill>
                  <a:srgbClr val="FF0C12"/>
                </a:solidFill>
                <a:latin typeface="Times"/>
                <a:cs typeface="Times"/>
              </a:rPr>
              <a:t>48.56 </a:t>
            </a:r>
            <a:r>
              <a:rPr lang="fr-FR" sz="1400" b="0" dirty="0" smtClean="0">
                <a:solidFill>
                  <a:srgbClr val="FF0C12"/>
                </a:solidFill>
                <a:latin typeface="Times"/>
                <a:cs typeface="Times"/>
              </a:rPr>
              <a:t> </a:t>
            </a:r>
            <a:r>
              <a:rPr lang="fr-FR" sz="1400" b="0" dirty="0" smtClean="0">
                <a:latin typeface="Times"/>
                <a:cs typeface="Times"/>
              </a:rPr>
              <a:t>-  </a:t>
            </a: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final=    </a:t>
            </a:r>
            <a:r>
              <a:rPr lang="fr-FR" sz="1400" dirty="0" smtClean="0">
                <a:solidFill>
                  <a:srgbClr val="FF0000"/>
                </a:solidFill>
                <a:latin typeface="Times"/>
                <a:cs typeface="Times"/>
              </a:rPr>
              <a:t>1.099</a:t>
            </a:r>
            <a:r>
              <a:rPr lang="fr-FR" sz="1400" b="0" dirty="0" smtClean="0">
                <a:latin typeface="Times"/>
                <a:cs typeface="Times"/>
              </a:rPr>
              <a:t> -  sigma= 0.272</a:t>
            </a:r>
          </a:p>
          <a:p>
            <a:pPr algn="l"/>
            <a:endParaRPr lang="fr-FR" sz="1400" b="0" dirty="0" smtClean="0">
              <a:latin typeface="Times"/>
              <a:cs typeface="Times"/>
            </a:endParaRPr>
          </a:p>
          <a:p>
            <a:pPr algn="l"/>
            <a:r>
              <a:rPr lang="fr-FR" sz="1400" dirty="0" smtClean="0">
                <a:solidFill>
                  <a:schemeClr val="tx2"/>
                </a:solidFill>
                <a:latin typeface="Times"/>
                <a:cs typeface="Times"/>
              </a:rPr>
              <a:t>diameter1 = 20.68</a:t>
            </a:r>
            <a:r>
              <a:rPr lang="fr-FR" sz="1400" b="0" dirty="0" smtClean="0">
                <a:latin typeface="Times"/>
                <a:cs typeface="Times"/>
              </a:rPr>
              <a:t>   +/- 0.0266 mas </a:t>
            </a: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     </a:t>
            </a:r>
            <a:r>
              <a:rPr lang="fr-FR" sz="1400" dirty="0" smtClean="0">
                <a:solidFill>
                  <a:srgbClr val="000000"/>
                </a:solidFill>
                <a:latin typeface="Times"/>
                <a:cs typeface="Times"/>
              </a:rPr>
              <a:t>power1 = 0.22869 </a:t>
            </a:r>
            <a:r>
              <a:rPr lang="fr-FR" sz="1400" b="0" dirty="0" smtClean="0">
                <a:latin typeface="Times"/>
                <a:cs typeface="Times"/>
              </a:rPr>
              <a:t>+/- 0.0145   </a:t>
            </a:r>
          </a:p>
        </p:txBody>
      </p:sp>
      <p:sp>
        <p:nvSpPr>
          <p:cNvPr id="18" name="ZoneTexte 17"/>
          <p:cNvSpPr txBox="1"/>
          <p:nvPr/>
        </p:nvSpPr>
        <p:spPr>
          <a:xfrm rot="20409781">
            <a:off x="6043417" y="1653447"/>
            <a:ext cx="105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Times"/>
                <a:cs typeface="Times"/>
              </a:rPr>
              <a:t>Better fit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91880" y="3212976"/>
            <a:ext cx="52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latin typeface="Times"/>
                <a:cs typeface="Times"/>
              </a:rPr>
              <a:t>data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491880" y="1988840"/>
            <a:ext cx="697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latin typeface="Times"/>
                <a:cs typeface="Times"/>
              </a:rPr>
              <a:t>model</a:t>
            </a:r>
          </a:p>
        </p:txBody>
      </p:sp>
      <p:cxnSp>
        <p:nvCxnSpPr>
          <p:cNvPr id="36" name="Connecteur droit avec flèche 35"/>
          <p:cNvCxnSpPr/>
          <p:nvPr/>
        </p:nvCxnSpPr>
        <p:spPr bwMode="auto">
          <a:xfrm flipH="1">
            <a:off x="2987824" y="2276872"/>
            <a:ext cx="576064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/>
          <p:cNvCxnSpPr/>
          <p:nvPr/>
        </p:nvCxnSpPr>
        <p:spPr bwMode="auto">
          <a:xfrm flipH="1">
            <a:off x="2987824" y="2276872"/>
            <a:ext cx="648072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>
            <a:stCxn id="19" idx="1"/>
          </p:cNvCxnSpPr>
          <p:nvPr/>
        </p:nvCxnSpPr>
        <p:spPr bwMode="auto">
          <a:xfrm flipH="1">
            <a:off x="2699792" y="3382253"/>
            <a:ext cx="792088" cy="467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568" name="ZoneTexte 109567"/>
          <p:cNvSpPr txBox="1"/>
          <p:nvPr/>
        </p:nvSpPr>
        <p:spPr>
          <a:xfrm>
            <a:off x="3059832" y="1052736"/>
            <a:ext cx="2565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>
                <a:latin typeface="Times"/>
                <a:cs typeface="Times"/>
              </a:rPr>
              <a:t>Weighted residuals of VIS2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4707721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dirty="0" err="1" smtClean="0">
                <a:latin typeface="Times"/>
                <a:cs typeface="Times"/>
              </a:rPr>
              <a:t>reduced</a:t>
            </a:r>
            <a:r>
              <a:rPr lang="fr-FR" sz="1400" b="0" dirty="0" smtClean="0">
                <a:latin typeface="Times"/>
                <a:cs typeface="Times"/>
              </a:rPr>
              <a:t> Chi2: initial=     </a:t>
            </a:r>
            <a:r>
              <a:rPr lang="fr-FR" sz="1400" dirty="0">
                <a:solidFill>
                  <a:srgbClr val="FF0C12"/>
                </a:solidFill>
                <a:latin typeface="Times"/>
                <a:cs typeface="Times"/>
              </a:rPr>
              <a:t>1311</a:t>
            </a:r>
            <a:r>
              <a:rPr lang="fr-FR" sz="1400" b="0" dirty="0">
                <a:solidFill>
                  <a:srgbClr val="FF0C12"/>
                </a:solidFill>
                <a:latin typeface="Times"/>
                <a:cs typeface="Times"/>
              </a:rPr>
              <a:t> </a:t>
            </a:r>
            <a:r>
              <a:rPr lang="fr-FR" sz="1400" b="0" dirty="0" smtClean="0">
                <a:latin typeface="Times"/>
                <a:cs typeface="Times"/>
              </a:rPr>
              <a:t>– </a:t>
            </a: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 final=     </a:t>
            </a:r>
            <a:r>
              <a:rPr lang="fr-FR" sz="1400" dirty="0">
                <a:solidFill>
                  <a:srgbClr val="FF0C12"/>
                </a:solidFill>
                <a:latin typeface="Times"/>
                <a:cs typeface="Times"/>
              </a:rPr>
              <a:t>11.87</a:t>
            </a:r>
            <a:r>
              <a:rPr lang="fr-FR" sz="1400" dirty="0">
                <a:latin typeface="Times"/>
                <a:cs typeface="Times"/>
              </a:rPr>
              <a:t> </a:t>
            </a:r>
            <a:r>
              <a:rPr lang="fr-FR" sz="1400" b="0" dirty="0" smtClean="0">
                <a:latin typeface="Times"/>
                <a:cs typeface="Times"/>
              </a:rPr>
              <a:t>-  sigma= 0.267</a:t>
            </a:r>
          </a:p>
          <a:p>
            <a:pPr algn="l"/>
            <a:endParaRPr lang="fr-FR" sz="1400" b="0" dirty="0" smtClean="0">
              <a:latin typeface="Times"/>
              <a:cs typeface="Times"/>
            </a:endParaRPr>
          </a:p>
          <a:p>
            <a:pPr algn="l"/>
            <a:r>
              <a:rPr lang="fr-FR" sz="1400" b="0" dirty="0" smtClean="0">
                <a:solidFill>
                  <a:schemeClr val="tx2"/>
                </a:solidFill>
                <a:latin typeface="Times"/>
                <a:cs typeface="Times"/>
              </a:rPr>
              <a:t> </a:t>
            </a:r>
            <a:r>
              <a:rPr lang="fr-FR" sz="1400" dirty="0" smtClean="0">
                <a:solidFill>
                  <a:schemeClr val="tx2"/>
                </a:solidFill>
                <a:latin typeface="Times"/>
                <a:cs typeface="Times"/>
              </a:rPr>
              <a:t>diameter1 = 20.333 </a:t>
            </a:r>
            <a:r>
              <a:rPr lang="fr-FR" sz="1400" b="0" dirty="0" smtClean="0">
                <a:latin typeface="Times"/>
                <a:cs typeface="Times"/>
              </a:rPr>
              <a:t>+/- 0.0398 mas </a:t>
            </a: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   </a:t>
            </a:r>
            <a:endParaRPr lang="fr-FR" sz="1400" b="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339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248400" cy="533400"/>
          </a:xfrm>
        </p:spPr>
        <p:txBody>
          <a:bodyPr/>
          <a:lstStyle/>
          <a:p>
            <a:r>
              <a:rPr lang="fr-FR" dirty="0"/>
              <a:t>Exercise 2 - Fit </a:t>
            </a:r>
            <a:r>
              <a:rPr lang="fr-FR" dirty="0" err="1"/>
              <a:t>with</a:t>
            </a:r>
            <a:r>
              <a:rPr lang="fr-FR" dirty="0"/>
              <a:t> sharing of </a:t>
            </a:r>
            <a:r>
              <a:rPr lang="fr-FR" dirty="0" err="1"/>
              <a:t>parameter</a:t>
            </a:r>
            <a:endParaRPr lang="fr-FR" dirty="0"/>
          </a:p>
        </p:txBody>
      </p:sp>
      <p:graphicFrame>
        <p:nvGraphicFramePr>
          <p:cNvPr id="113670" name="Object 6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835796573"/>
              </p:ext>
            </p:extLst>
          </p:nvPr>
        </p:nvGraphicFramePr>
        <p:xfrm>
          <a:off x="107504" y="980728"/>
          <a:ext cx="4814888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3" name="Document" r:id="rId4" imgW="3209544" imgH="2807208" progId="Word.Document.8">
                  <p:embed/>
                </p:oleObj>
              </mc:Choice>
              <mc:Fallback>
                <p:oleObj name="Document" r:id="rId4" imgW="3209544" imgH="280720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4814888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376750"/>
              </p:ext>
            </p:extLst>
          </p:nvPr>
        </p:nvGraphicFramePr>
        <p:xfrm>
          <a:off x="4211960" y="1628800"/>
          <a:ext cx="73803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4" name="Document" r:id="rId7" imgW="5753100" imgH="1079500" progId="Word.Document.8">
                  <p:embed/>
                </p:oleObj>
              </mc:Choice>
              <mc:Fallback>
                <p:oleObj name="Document" r:id="rId7" imgW="5753100" imgH="10795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628800"/>
                        <a:ext cx="73803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715000" y="990600"/>
          <a:ext cx="5756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5" name="Document" r:id="rId9" imgW="5754624" imgH="350520" progId="Word.Document.8">
                  <p:embed/>
                </p:oleObj>
              </mc:Choice>
              <mc:Fallback>
                <p:oleObj name="Document" r:id="rId9" imgW="5754624" imgH="35052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90600"/>
                        <a:ext cx="57562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5715000" y="1131888"/>
          <a:ext cx="57562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6" name="Document" r:id="rId11" imgW="5754624" imgH="350520" progId="Word.Document.8">
                  <p:embed/>
                </p:oleObj>
              </mc:Choice>
              <mc:Fallback>
                <p:oleObj name="Document" r:id="rId11" imgW="5754624" imgH="35052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131888"/>
                        <a:ext cx="57562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cteur droit avec flèche 6"/>
          <p:cNvCxnSpPr/>
          <p:nvPr/>
        </p:nvCxnSpPr>
        <p:spPr bwMode="auto">
          <a:xfrm flipH="1">
            <a:off x="1835696" y="3573016"/>
            <a:ext cx="504056" cy="5040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2411760" y="3212976"/>
            <a:ext cx="90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2 curves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2" name="Image 1" descr="arcturus-exo2-residual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91" y="3068960"/>
            <a:ext cx="3448201" cy="335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924800" cy="457200"/>
          </a:xfrm>
        </p:spPr>
        <p:txBody>
          <a:bodyPr/>
          <a:lstStyle/>
          <a:p>
            <a:r>
              <a:rPr lang="fr-FR" dirty="0"/>
              <a:t>Exercise 3 - Fit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degeneracies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3.2</a:t>
            </a:r>
            <a:endParaRPr lang="fr-FR" dirty="0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338443" y="1161039"/>
            <a:ext cx="3954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dirty="0" err="1">
                <a:latin typeface="Times"/>
                <a:cs typeface="Times"/>
              </a:rPr>
              <a:t>infinity</a:t>
            </a:r>
            <a:r>
              <a:rPr lang="fr-FR" sz="1400" b="0" dirty="0">
                <a:latin typeface="Times"/>
                <a:cs typeface="Times"/>
              </a:rPr>
              <a:t> of [x2, y2</a:t>
            </a:r>
            <a:r>
              <a:rPr lang="fr-FR" sz="1400" b="0" dirty="0" smtClean="0">
                <a:latin typeface="Times"/>
                <a:cs typeface="Times"/>
              </a:rPr>
              <a:t>] </a:t>
            </a:r>
            <a:r>
              <a:rPr lang="fr-FR" sz="1400" b="0" dirty="0" err="1" smtClean="0">
                <a:latin typeface="Times"/>
                <a:cs typeface="Times"/>
              </a:rPr>
              <a:t>giving</a:t>
            </a:r>
            <a:r>
              <a:rPr lang="fr-FR" sz="1400" b="0" dirty="0" smtClean="0">
                <a:latin typeface="Times"/>
                <a:cs typeface="Times"/>
              </a:rPr>
              <a:t>  the </a:t>
            </a:r>
            <a:r>
              <a:rPr lang="fr-FR" sz="1400" b="0" dirty="0" err="1" smtClean="0">
                <a:latin typeface="Times"/>
                <a:cs typeface="Times"/>
              </a:rPr>
              <a:t>same</a:t>
            </a:r>
            <a:r>
              <a:rPr lang="fr-FR" sz="1400" b="0" dirty="0" smtClean="0">
                <a:latin typeface="Times"/>
                <a:cs typeface="Times"/>
              </a:rPr>
              <a:t> Chi2 minimum</a:t>
            </a:r>
          </a:p>
          <a:p>
            <a:r>
              <a:rPr lang="fr-FR" sz="1400" b="0" dirty="0" smtClean="0">
                <a:latin typeface="Times"/>
                <a:cs typeface="Times"/>
                <a:sym typeface="Wingdings"/>
              </a:rPr>
              <a:t>no single solution = </a:t>
            </a:r>
            <a:r>
              <a:rPr lang="fr-FR" sz="1400" dirty="0" err="1" smtClean="0">
                <a:latin typeface="Times"/>
                <a:cs typeface="Times"/>
                <a:sym typeface="Wingdings"/>
              </a:rPr>
              <a:t>degeneracy</a:t>
            </a:r>
            <a:endParaRPr lang="fr-FR" sz="1400" dirty="0">
              <a:latin typeface="Times"/>
              <a:cs typeface="Times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07504" y="1052736"/>
            <a:ext cx="1978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dirty="0" smtClean="0"/>
              <a:t>Plot </a:t>
            </a:r>
            <a:r>
              <a:rPr lang="fr-FR" dirty="0" smtClean="0">
                <a:latin typeface="Times"/>
                <a:cs typeface="Times"/>
              </a:rPr>
              <a:t>Chi2</a:t>
            </a:r>
            <a:r>
              <a:rPr lang="fr-FR" dirty="0" smtClean="0"/>
              <a:t> 2D, x</a:t>
            </a:r>
            <a:r>
              <a:rPr lang="fr-FR" baseline="-25000" dirty="0" smtClean="0"/>
              <a:t>2</a:t>
            </a:r>
            <a:r>
              <a:rPr lang="fr-FR" dirty="0" smtClean="0"/>
              <a:t>, y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4572000" y="3212976"/>
            <a:ext cx="39604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0" dirty="0" smtClean="0">
                <a:latin typeface="Times"/>
                <a:cs typeface="Times"/>
              </a:rPr>
              <a:t>reduced Chi2 final=     23.59  -  sigma= 0.161165</a:t>
            </a:r>
            <a:endParaRPr lang="fr-FR" sz="1400" b="0" dirty="0">
              <a:latin typeface="Times"/>
              <a:cs typeface="Times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6228184" y="3717032"/>
            <a:ext cx="26468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400" b="0" dirty="0">
                <a:latin typeface="Times"/>
                <a:cs typeface="Times"/>
              </a:rPr>
              <a:t>--- </a:t>
            </a:r>
            <a:r>
              <a:rPr lang="fr-FR" sz="1400" b="0" dirty="0" err="1">
                <a:latin typeface="Times"/>
                <a:cs typeface="Times"/>
              </a:rPr>
              <a:t>Correlation</a:t>
            </a:r>
            <a:r>
              <a:rPr lang="fr-FR" sz="1400" b="0" dirty="0">
                <a:latin typeface="Times"/>
                <a:cs typeface="Times"/>
              </a:rPr>
              <a:t> matrix ---</a:t>
            </a:r>
          </a:p>
          <a:p>
            <a:pPr algn="l"/>
            <a:r>
              <a:rPr lang="fr-FR" sz="1400" b="0" dirty="0">
                <a:latin typeface="Times"/>
                <a:cs typeface="Times"/>
              </a:rPr>
              <a:t>           i1        i2        x2        y2</a:t>
            </a:r>
          </a:p>
          <a:p>
            <a:pPr algn="l"/>
            <a:r>
              <a:rPr lang="fr-FR" sz="1400" b="0" dirty="0">
                <a:latin typeface="Times"/>
                <a:cs typeface="Times"/>
              </a:rPr>
              <a:t>  i1       1      0.99   </a:t>
            </a:r>
            <a:r>
              <a:rPr lang="fr-FR" sz="1400" b="0" dirty="0" smtClean="0">
                <a:latin typeface="Times"/>
                <a:cs typeface="Times"/>
              </a:rPr>
              <a:t>  0.062  -0.062</a:t>
            </a:r>
            <a:endParaRPr lang="fr-FR" sz="1400" b="0" dirty="0">
              <a:latin typeface="Times"/>
              <a:cs typeface="Times"/>
            </a:endParaRPr>
          </a:p>
          <a:p>
            <a:pPr algn="l"/>
            <a:r>
              <a:rPr lang="fr-FR" sz="1400" b="0" dirty="0">
                <a:latin typeface="Times"/>
                <a:cs typeface="Times"/>
              </a:rPr>
              <a:t>  i2    0.99       1       </a:t>
            </a:r>
            <a:r>
              <a:rPr lang="fr-FR" sz="1400" b="0" dirty="0" smtClean="0">
                <a:latin typeface="Times"/>
                <a:cs typeface="Times"/>
              </a:rPr>
              <a:t>-0.023  0.023</a:t>
            </a:r>
            <a:endParaRPr lang="fr-FR" sz="1400" b="0" dirty="0">
              <a:latin typeface="Times"/>
              <a:cs typeface="Times"/>
            </a:endParaRPr>
          </a:p>
          <a:p>
            <a:pPr algn="l"/>
            <a:r>
              <a:rPr lang="fr-FR" sz="1400" b="0" dirty="0">
                <a:latin typeface="Times"/>
                <a:cs typeface="Times"/>
              </a:rPr>
              <a:t>  x2  </a:t>
            </a:r>
            <a:r>
              <a:rPr lang="fr-FR" sz="1400" b="0" dirty="0" smtClean="0">
                <a:latin typeface="Times"/>
                <a:cs typeface="Times"/>
              </a:rPr>
              <a:t> 0.062   -0.023    </a:t>
            </a:r>
            <a:r>
              <a:rPr lang="fr-FR" sz="1400" dirty="0">
                <a:solidFill>
                  <a:srgbClr val="FF0C12"/>
                </a:solidFill>
                <a:latin typeface="Times"/>
                <a:cs typeface="Times"/>
              </a:rPr>
              <a:t>1         -1</a:t>
            </a:r>
          </a:p>
          <a:p>
            <a:pPr algn="l"/>
            <a:r>
              <a:rPr lang="fr-FR" sz="1400" b="0" dirty="0">
                <a:latin typeface="Times"/>
                <a:cs typeface="Times"/>
              </a:rPr>
              <a:t>  y2  </a:t>
            </a:r>
            <a:r>
              <a:rPr lang="fr-FR" sz="1400" b="0" dirty="0" smtClean="0">
                <a:latin typeface="Times"/>
                <a:cs typeface="Times"/>
              </a:rPr>
              <a:t>-0.062    0.023   </a:t>
            </a:r>
            <a:r>
              <a:rPr lang="fr-FR" sz="1400" dirty="0">
                <a:solidFill>
                  <a:srgbClr val="FF0C12"/>
                </a:solidFill>
                <a:latin typeface="Times"/>
                <a:cs typeface="Times"/>
              </a:rPr>
              <a:t>-1          1</a:t>
            </a:r>
            <a:endParaRPr lang="fr-FR" sz="2400" dirty="0">
              <a:latin typeface="Times"/>
              <a:cs typeface="Times"/>
            </a:endParaRP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2267744" y="692696"/>
            <a:ext cx="315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imes New Roman" charset="0"/>
                <a:ea typeface="ヒラギノ明朝 Pro W3" charset="0"/>
                <a:cs typeface="ヒラギノ明朝 Pro W3" charset="0"/>
              </a:rPr>
              <a:t>Theta1Ori2007Dec03_2.fits</a:t>
            </a:r>
            <a:endParaRPr lang="fr-FR" sz="2000" dirty="0">
              <a:latin typeface="Times New Roman" charset="0"/>
              <a:ea typeface="ヒラギノ明朝 Pro W3" charset="0"/>
              <a:cs typeface="ヒラギノ明朝 Pro W3" charset="0"/>
            </a:endParaRPr>
          </a:p>
        </p:txBody>
      </p:sp>
      <p:pic>
        <p:nvPicPr>
          <p:cNvPr id="2" name="Image 1" descr="chi2mapEx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3482083" cy="331236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 bwMode="auto">
          <a:xfrm flipH="1">
            <a:off x="2411760" y="1556792"/>
            <a:ext cx="2016224" cy="10081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4499992" y="2060848"/>
            <a:ext cx="214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 err="1" smtClean="0">
                <a:latin typeface="Times"/>
                <a:cs typeface="Times"/>
              </a:rPr>
              <a:t>Exemple</a:t>
            </a:r>
            <a:r>
              <a:rPr lang="en-US" sz="1400" b="0" dirty="0" smtClean="0">
                <a:latin typeface="Times"/>
                <a:cs typeface="Times"/>
              </a:rPr>
              <a:t> of a result of a fit:</a:t>
            </a:r>
            <a:endParaRPr lang="en-US" sz="1400" b="0" dirty="0">
              <a:latin typeface="Times"/>
              <a:cs typeface="Times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1187624" y="1556792"/>
            <a:ext cx="3240360" cy="18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220072" y="2276872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latin typeface="Times"/>
                <a:cs typeface="Times"/>
              </a:rPr>
              <a:t>flux_weight1 = </a:t>
            </a:r>
            <a:r>
              <a:rPr lang="en-US" sz="1400" b="0" dirty="0">
                <a:latin typeface="Times"/>
                <a:cs typeface="Times"/>
              </a:rPr>
              <a:t>0.73235 +/- 0.395       </a:t>
            </a:r>
            <a:endParaRPr lang="en-US" sz="1400" b="0" dirty="0" smtClean="0">
              <a:latin typeface="Times"/>
              <a:cs typeface="Times"/>
            </a:endParaRPr>
          </a:p>
          <a:p>
            <a:r>
              <a:rPr lang="en-US" sz="1400" b="0" dirty="0" smtClean="0">
                <a:latin typeface="Times"/>
                <a:cs typeface="Times"/>
              </a:rPr>
              <a:t>  flux_weight2 = 0.26765 +/- 0.145       </a:t>
            </a:r>
          </a:p>
          <a:p>
            <a:r>
              <a:rPr lang="en-US" sz="1400" b="0" dirty="0" smtClean="0">
                <a:latin typeface="Times"/>
                <a:cs typeface="Times"/>
              </a:rPr>
              <a:t>            x2 = -9.7938 +/- 3.7e+04 mas </a:t>
            </a:r>
          </a:p>
          <a:p>
            <a:r>
              <a:rPr lang="en-US" sz="1400" b="0" dirty="0" smtClean="0">
                <a:latin typeface="Times"/>
                <a:cs typeface="Times"/>
              </a:rPr>
              <a:t>            y2 = -29.335 +/- 1.24e+05 mas </a:t>
            </a:r>
            <a:endParaRPr lang="fr-FR" sz="1400" b="0" dirty="0">
              <a:latin typeface="Times"/>
              <a:cs typeface="Times"/>
            </a:endParaRPr>
          </a:p>
        </p:txBody>
      </p:sp>
      <p:pic>
        <p:nvPicPr>
          <p:cNvPr id="13" name="Image 12" descr="result1b_ex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789040"/>
            <a:ext cx="2703978" cy="272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2704" y="1700808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"/>
                <a:cs typeface="Times"/>
              </a:rPr>
              <a:t>[x2, y2]  are </a:t>
            </a:r>
            <a:r>
              <a:rPr lang="fr-FR" dirty="0" err="1" smtClean="0">
                <a:latin typeface="Times"/>
                <a:cs typeface="Times"/>
              </a:rPr>
              <a:t>correlated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</a:t>
            </a:r>
            <a:r>
              <a:rPr lang="fr-FR" dirty="0" smtClean="0"/>
              <a:t>-3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851920" y="620688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Theta1Ori2007Dec03_2.fits</a:t>
            </a:r>
          </a:p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+ Theta1Ori2007Dec05_2.fits</a:t>
            </a:r>
            <a:endParaRPr lang="fr-FR" dirty="0">
              <a:latin typeface="Times New Roman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04800" y="4422883"/>
            <a:ext cx="8077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fr-FR" sz="1400" b="0" dirty="0">
                <a:latin typeface="Times"/>
                <a:cs typeface="Times"/>
              </a:rPr>
              <a:t>   </a:t>
            </a:r>
            <a:r>
              <a:rPr lang="fr-FR" sz="1400" dirty="0">
                <a:latin typeface="Times"/>
                <a:cs typeface="Times"/>
              </a:rPr>
              <a:t>2 </a:t>
            </a:r>
            <a:r>
              <a:rPr lang="fr-FR" sz="1400" dirty="0" err="1" smtClean="0">
                <a:latin typeface="Times"/>
                <a:cs typeface="Times"/>
              </a:rPr>
              <a:t>equivalent</a:t>
            </a:r>
            <a:r>
              <a:rPr lang="fr-FR" sz="1400" dirty="0" smtClean="0">
                <a:latin typeface="Times"/>
                <a:cs typeface="Times"/>
              </a:rPr>
              <a:t> </a:t>
            </a:r>
            <a:r>
              <a:rPr lang="fr-FR" sz="1400" dirty="0">
                <a:latin typeface="Times"/>
                <a:cs typeface="Times"/>
              </a:rPr>
              <a:t>solutions</a:t>
            </a:r>
            <a:r>
              <a:rPr lang="fr-FR" sz="1400" b="0" dirty="0">
                <a:latin typeface="Times"/>
                <a:cs typeface="Times"/>
              </a:rPr>
              <a:t> </a:t>
            </a:r>
          </a:p>
          <a:p>
            <a:pPr algn="l"/>
            <a:endParaRPr lang="en-US" sz="1400" dirty="0" smtClean="0">
              <a:latin typeface="Times"/>
              <a:cs typeface="Times"/>
            </a:endParaRP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flux_weight1 </a:t>
            </a:r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b="0" dirty="0">
                <a:latin typeface="Times"/>
                <a:cs typeface="Times"/>
              </a:rPr>
              <a:t>= </a:t>
            </a:r>
            <a:r>
              <a:rPr lang="fr-FR" sz="1400" b="0" dirty="0" smtClean="0">
                <a:latin typeface="Times"/>
                <a:cs typeface="Times"/>
              </a:rPr>
              <a:t> </a:t>
            </a:r>
            <a:r>
              <a:rPr lang="fr-FR" sz="1400" b="0" dirty="0">
                <a:latin typeface="Times"/>
                <a:cs typeface="Times"/>
              </a:rPr>
              <a:t>0.69414 +/-   0.49</a:t>
            </a:r>
          </a:p>
          <a:p>
            <a:pPr algn="l"/>
            <a:r>
              <a:rPr lang="en-US" sz="1400" b="0" dirty="0" smtClean="0">
                <a:latin typeface="Times"/>
                <a:cs typeface="Times"/>
              </a:rPr>
              <a:t>flux_weight2 </a:t>
            </a:r>
            <a:r>
              <a:rPr lang="fr-FR" sz="1400" b="0" dirty="0" smtClean="0">
                <a:latin typeface="Times"/>
                <a:cs typeface="Times"/>
              </a:rPr>
              <a:t>=   </a:t>
            </a:r>
            <a:r>
              <a:rPr lang="fr-FR" sz="1400" b="0" dirty="0">
                <a:latin typeface="Times"/>
                <a:cs typeface="Times"/>
              </a:rPr>
              <a:t>0.30586 +/-   0.216</a:t>
            </a:r>
            <a:endParaRPr lang="en-US" sz="1400" b="0" dirty="0">
              <a:latin typeface="Times"/>
              <a:cs typeface="Times"/>
            </a:endParaRP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x2 </a:t>
            </a:r>
            <a:r>
              <a:rPr lang="fr-FR" sz="1400" b="0" dirty="0">
                <a:latin typeface="Times"/>
                <a:cs typeface="Times"/>
              </a:rPr>
              <a:t>=     </a:t>
            </a:r>
            <a:r>
              <a:rPr lang="fr-FR" sz="1400" dirty="0" smtClean="0">
                <a:latin typeface="Times"/>
                <a:cs typeface="Times"/>
              </a:rPr>
              <a:t>16.364 </a:t>
            </a:r>
            <a:r>
              <a:rPr lang="fr-FR" sz="1400" b="0" dirty="0">
                <a:latin typeface="Times"/>
                <a:cs typeface="Times"/>
              </a:rPr>
              <a:t>+/-   </a:t>
            </a:r>
            <a:r>
              <a:rPr lang="fr-FR" sz="1400" b="0" dirty="0" smtClean="0">
                <a:latin typeface="Times"/>
                <a:cs typeface="Times"/>
              </a:rPr>
              <a:t>0.047  </a:t>
            </a:r>
            <a:r>
              <a:rPr lang="fr-FR" sz="1400" b="0" dirty="0">
                <a:latin typeface="Times"/>
                <a:cs typeface="Times"/>
              </a:rPr>
              <a:t>mas  </a:t>
            </a:r>
            <a:r>
              <a:rPr lang="fr-FR" sz="1400" dirty="0">
                <a:latin typeface="Times"/>
                <a:cs typeface="Times"/>
              </a:rPr>
              <a:t>or</a:t>
            </a:r>
            <a:r>
              <a:rPr lang="fr-FR" sz="1400" b="0" dirty="0">
                <a:latin typeface="Times"/>
                <a:cs typeface="Times"/>
              </a:rPr>
              <a:t>  </a:t>
            </a:r>
            <a:r>
              <a:rPr lang="fr-FR" sz="1400" b="0" dirty="0" smtClean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16.364 </a:t>
            </a:r>
            <a:endParaRPr lang="fr-FR" sz="1400" dirty="0">
              <a:latin typeface="Times"/>
              <a:cs typeface="Times"/>
            </a:endParaRP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y2 </a:t>
            </a:r>
            <a:r>
              <a:rPr lang="fr-FR" sz="1400" b="0" dirty="0">
                <a:latin typeface="Times"/>
                <a:cs typeface="Times"/>
              </a:rPr>
              <a:t>=      </a:t>
            </a:r>
            <a:r>
              <a:rPr lang="fr-FR" sz="1400" dirty="0" smtClean="0">
                <a:latin typeface="Times"/>
                <a:cs typeface="Times"/>
              </a:rPr>
              <a:t>9.092 </a:t>
            </a:r>
            <a:r>
              <a:rPr lang="fr-FR" sz="1400" b="0" dirty="0">
                <a:latin typeface="Times"/>
                <a:cs typeface="Times"/>
              </a:rPr>
              <a:t>+/-  </a:t>
            </a:r>
            <a:r>
              <a:rPr lang="fr-FR" sz="1400" b="0" dirty="0" smtClean="0">
                <a:latin typeface="Times"/>
                <a:cs typeface="Times"/>
              </a:rPr>
              <a:t>0.0709  </a:t>
            </a:r>
            <a:r>
              <a:rPr lang="fr-FR" sz="1400" b="0" dirty="0">
                <a:latin typeface="Times"/>
                <a:cs typeface="Times"/>
              </a:rPr>
              <a:t>mas  </a:t>
            </a:r>
            <a:r>
              <a:rPr lang="fr-FR" sz="1400" dirty="0">
                <a:latin typeface="Times"/>
                <a:cs typeface="Times"/>
              </a:rPr>
              <a:t>or</a:t>
            </a:r>
            <a:r>
              <a:rPr lang="fr-FR" sz="1400" b="0" dirty="0">
                <a:latin typeface="Times"/>
                <a:cs typeface="Times"/>
              </a:rPr>
              <a:t>   </a:t>
            </a:r>
            <a:r>
              <a:rPr lang="fr-FR" sz="1400" b="0" dirty="0" smtClean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9.092 </a:t>
            </a:r>
            <a:endParaRPr lang="fr-FR" sz="1400" dirty="0">
              <a:latin typeface="Times"/>
              <a:cs typeface="Times"/>
            </a:endParaRPr>
          </a:p>
          <a:p>
            <a:pPr algn="l"/>
            <a:r>
              <a:rPr lang="fr-FR" sz="1400" b="0" dirty="0">
                <a:latin typeface="Times"/>
                <a:cs typeface="Times"/>
              </a:rPr>
              <a:t>			              i.e. </a:t>
            </a:r>
            <a:r>
              <a:rPr lang="fr-FR" sz="1400" dirty="0">
                <a:latin typeface="Times"/>
                <a:cs typeface="Times"/>
              </a:rPr>
              <a:t>[</a:t>
            </a:r>
            <a:r>
              <a:rPr lang="fr-FR" sz="1400" dirty="0">
                <a:latin typeface="Times"/>
                <a:cs typeface="Times"/>
                <a:sym typeface="Symbol" charset="0"/>
              </a:rPr>
              <a:t></a:t>
            </a:r>
            <a:r>
              <a:rPr lang="fr-FR" sz="1400" dirty="0">
                <a:latin typeface="Times"/>
                <a:cs typeface="Times"/>
              </a:rPr>
              <a:t>, PA] = [18.72mas, 60.94</a:t>
            </a:r>
            <a:r>
              <a:rPr lang="fr-FR" sz="1400" dirty="0" smtClean="0">
                <a:latin typeface="Times"/>
                <a:cs typeface="Times"/>
              </a:rPr>
              <a:t>°] </a:t>
            </a:r>
            <a:r>
              <a:rPr lang="fr-FR" sz="1400" dirty="0">
                <a:latin typeface="Times"/>
                <a:cs typeface="Times"/>
              </a:rPr>
              <a:t>or [18.72mas, 240.94°]</a:t>
            </a:r>
            <a:r>
              <a:rPr lang="fr-FR" sz="1400" b="0" dirty="0" smtClean="0">
                <a:latin typeface="Times"/>
                <a:cs typeface="Times"/>
              </a:rPr>
              <a:t> </a:t>
            </a:r>
            <a:endParaRPr lang="fr-FR" sz="1400" b="0" dirty="0">
              <a:latin typeface="Times"/>
              <a:cs typeface="Times"/>
            </a:endParaRPr>
          </a:p>
          <a:p>
            <a:pPr algn="l"/>
            <a:r>
              <a:rPr lang="fr-FR" sz="1400" b="0" dirty="0" err="1" smtClean="0">
                <a:latin typeface="Times"/>
                <a:cs typeface="Times"/>
              </a:rPr>
              <a:t>reduced</a:t>
            </a:r>
            <a:r>
              <a:rPr lang="fr-FR" sz="1400" b="0" dirty="0" smtClean="0">
                <a:latin typeface="Times"/>
                <a:cs typeface="Times"/>
              </a:rPr>
              <a:t> Chi2</a:t>
            </a:r>
            <a:r>
              <a:rPr lang="fr-FR" sz="1400" b="0" dirty="0">
                <a:latin typeface="Times"/>
                <a:cs typeface="Times"/>
              </a:rPr>
              <a:t> </a:t>
            </a:r>
            <a:r>
              <a:rPr lang="fr-FR" sz="1400" b="0" dirty="0" smtClean="0">
                <a:latin typeface="Times"/>
                <a:cs typeface="Times"/>
              </a:rPr>
              <a:t>final</a:t>
            </a:r>
            <a:r>
              <a:rPr lang="fr-FR" sz="1400" b="0" dirty="0">
                <a:latin typeface="Times"/>
                <a:cs typeface="Times"/>
              </a:rPr>
              <a:t>=     81.53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536" y="548680"/>
            <a:ext cx="1978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dirty="0" smtClean="0"/>
              <a:t>Plot </a:t>
            </a:r>
            <a:r>
              <a:rPr lang="fr-FR" dirty="0" smtClean="0">
                <a:latin typeface="Times"/>
                <a:cs typeface="Times"/>
              </a:rPr>
              <a:t>Chi2</a:t>
            </a:r>
            <a:r>
              <a:rPr lang="fr-FR" dirty="0" smtClean="0"/>
              <a:t> 2D, x</a:t>
            </a:r>
            <a:r>
              <a:rPr lang="fr-FR" baseline="-25000" dirty="0" smtClean="0"/>
              <a:t>2</a:t>
            </a:r>
            <a:r>
              <a:rPr lang="fr-FR" dirty="0" smtClean="0"/>
              <a:t>, y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pic>
        <p:nvPicPr>
          <p:cNvPr id="2" name="Image 1" descr="chi2mapEx3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2735"/>
            <a:ext cx="3240360" cy="2925109"/>
          </a:xfrm>
          <a:prstGeom prst="rect">
            <a:avLst/>
          </a:prstGeom>
        </p:spPr>
      </p:pic>
      <p:pic>
        <p:nvPicPr>
          <p:cNvPr id="3" name="Image 2" descr="result2_ex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84784"/>
            <a:ext cx="3001597" cy="302433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 bwMode="auto">
          <a:xfrm flipH="1">
            <a:off x="1331640" y="2276872"/>
            <a:ext cx="2520280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2555776" y="2204864"/>
            <a:ext cx="1224136" cy="720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702968" y="2060848"/>
            <a:ext cx="130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"/>
                <a:cs typeface="Times"/>
              </a:rPr>
              <a:t>2 </a:t>
            </a:r>
            <a:r>
              <a:rPr lang="en-US" b="0" dirty="0" err="1" smtClean="0">
                <a:latin typeface="Times"/>
                <a:cs typeface="Times"/>
              </a:rPr>
              <a:t>minimorum</a:t>
            </a:r>
            <a:endParaRPr lang="en-US" b="0" dirty="0">
              <a:latin typeface="Times"/>
              <a:cs typeface="Time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2924944"/>
            <a:ext cx="191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"/>
                <a:cs typeface="Times"/>
              </a:rPr>
              <a:t>2 [x</a:t>
            </a:r>
            <a:r>
              <a:rPr lang="en-US" b="0" baseline="-25000" dirty="0" smtClean="0">
                <a:latin typeface="Times"/>
                <a:cs typeface="Times"/>
              </a:rPr>
              <a:t>2</a:t>
            </a:r>
            <a:r>
              <a:rPr lang="en-US" b="0" dirty="0" smtClean="0">
                <a:latin typeface="Times"/>
                <a:cs typeface="Times"/>
              </a:rPr>
              <a:t>, y</a:t>
            </a:r>
            <a:r>
              <a:rPr lang="en-US" b="0" baseline="-25000" dirty="0" smtClean="0">
                <a:latin typeface="Times"/>
                <a:cs typeface="Times"/>
              </a:rPr>
              <a:t>2</a:t>
            </a:r>
            <a:r>
              <a:rPr lang="en-US" b="0" dirty="0" smtClean="0">
                <a:latin typeface="Times"/>
                <a:cs typeface="Times"/>
              </a:rPr>
              <a:t>]</a:t>
            </a:r>
          </a:p>
          <a:p>
            <a:r>
              <a:rPr lang="en-US" b="0" dirty="0">
                <a:latin typeface="Times"/>
                <a:cs typeface="Times"/>
              </a:rPr>
              <a:t>p</a:t>
            </a:r>
            <a:r>
              <a:rPr lang="en-US" b="0" dirty="0" smtClean="0">
                <a:latin typeface="Times"/>
                <a:cs typeface="Times"/>
              </a:rPr>
              <a:t>ossible for </a:t>
            </a:r>
          </a:p>
          <a:p>
            <a:r>
              <a:rPr lang="en-US" b="0" dirty="0" smtClean="0">
                <a:latin typeface="Times"/>
                <a:cs typeface="Times"/>
              </a:rPr>
              <a:t>initiate the fit</a:t>
            </a:r>
            <a:endParaRPr lang="en-US" b="0" dirty="0">
              <a:latin typeface="Times"/>
              <a:cs typeface="Times"/>
            </a:endParaRPr>
          </a:p>
        </p:txBody>
      </p:sp>
      <p:cxnSp>
        <p:nvCxnSpPr>
          <p:cNvPr id="21" name="Connecteur droit avec flèche 20"/>
          <p:cNvCxnSpPr>
            <a:endCxn id="13" idx="0"/>
          </p:cNvCxnSpPr>
          <p:nvPr/>
        </p:nvCxnSpPr>
        <p:spPr bwMode="auto">
          <a:xfrm flipH="1">
            <a:off x="4303290" y="2420888"/>
            <a:ext cx="171722" cy="5040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</a:t>
            </a:r>
            <a:r>
              <a:rPr lang="fr-FR" dirty="0" smtClean="0"/>
              <a:t>-4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844824"/>
            <a:ext cx="3168352" cy="473968"/>
          </a:xfrm>
        </p:spPr>
        <p:txBody>
          <a:bodyPr/>
          <a:lstStyle/>
          <a:p>
            <a:pPr>
              <a:buFontTx/>
              <a:buNone/>
            </a:pPr>
            <a:r>
              <a:rPr lang="fr-FR" sz="1400" dirty="0" err="1">
                <a:cs typeface="Times"/>
              </a:rPr>
              <a:t>Published</a:t>
            </a:r>
            <a:r>
              <a:rPr lang="fr-FR" sz="1400" dirty="0">
                <a:cs typeface="Times"/>
              </a:rPr>
              <a:t> </a:t>
            </a:r>
            <a:r>
              <a:rPr lang="fr-FR" sz="1400" dirty="0" err="1" smtClean="0">
                <a:cs typeface="Times"/>
              </a:rPr>
              <a:t>results</a:t>
            </a:r>
            <a:r>
              <a:rPr lang="fr-FR" sz="1400" dirty="0" smtClean="0">
                <a:cs typeface="Times"/>
              </a:rPr>
              <a:t>: </a:t>
            </a:r>
            <a:r>
              <a:rPr lang="fr-FR" sz="1400" b="1" dirty="0" smtClean="0">
                <a:ea typeface="ＭＳ Ｐゴシック" charset="0"/>
                <a:cs typeface="Times"/>
              </a:rPr>
              <a:t>Kraus </a:t>
            </a:r>
            <a:r>
              <a:rPr lang="fr-FR" sz="1400" b="1" dirty="0">
                <a:ea typeface="ＭＳ Ｐゴシック" charset="0"/>
                <a:cs typeface="Times"/>
              </a:rPr>
              <a:t>S.</a:t>
            </a:r>
            <a:r>
              <a:rPr lang="fr-FR" sz="1400" dirty="0">
                <a:ea typeface="ＭＳ Ｐゴシック" charset="0"/>
                <a:cs typeface="Times"/>
              </a:rPr>
              <a:t> et al, 2009, A&amp;A. </a:t>
            </a:r>
            <a:r>
              <a:rPr lang="fr-FR" sz="1400" b="1" dirty="0">
                <a:ea typeface="ＭＳ Ｐゴシック" charset="0"/>
                <a:cs typeface="Times"/>
              </a:rPr>
              <a:t>497</a:t>
            </a:r>
            <a:r>
              <a:rPr lang="fr-FR" sz="1400" dirty="0">
                <a:ea typeface="ＭＳ Ｐゴシック" charset="0"/>
                <a:cs typeface="Times"/>
              </a:rPr>
              <a:t>-1, pp. 195-207</a:t>
            </a:r>
            <a:endParaRPr lang="fr-FR" sz="1400" dirty="0">
              <a:cs typeface="Times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179512" y="1340768"/>
            <a:ext cx="277584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400" dirty="0">
                <a:latin typeface="Times"/>
                <a:cs typeface="Times"/>
              </a:rPr>
              <a:t>         </a:t>
            </a:r>
            <a:r>
              <a:rPr lang="fr-FR" sz="1400" dirty="0" err="1">
                <a:latin typeface="Times"/>
                <a:cs typeface="Times"/>
              </a:rPr>
              <a:t>Only</a:t>
            </a:r>
            <a:r>
              <a:rPr lang="fr-FR" sz="1400" dirty="0">
                <a:latin typeface="Times"/>
                <a:cs typeface="Times"/>
              </a:rPr>
              <a:t> one </a:t>
            </a:r>
            <a:r>
              <a:rPr lang="fr-FR" sz="1400" dirty="0" smtClean="0">
                <a:latin typeface="Times"/>
                <a:cs typeface="Times"/>
              </a:rPr>
              <a:t>best solution</a:t>
            </a:r>
            <a:r>
              <a:rPr lang="fr-FR" sz="1400" b="0" dirty="0" smtClean="0">
                <a:latin typeface="Times"/>
                <a:cs typeface="Times"/>
              </a:rPr>
              <a:t> :</a:t>
            </a:r>
            <a:endParaRPr lang="fr-FR" sz="1400" b="0" dirty="0">
              <a:latin typeface="Times"/>
              <a:cs typeface="Times"/>
            </a:endParaRPr>
          </a:p>
          <a:p>
            <a:r>
              <a:rPr lang="fr-FR" sz="1400" b="0" dirty="0">
                <a:latin typeface="Times"/>
                <a:cs typeface="Times"/>
              </a:rPr>
              <a:t>  </a:t>
            </a:r>
            <a:r>
              <a:rPr lang="en-US" sz="1400" b="0" dirty="0" smtClean="0">
                <a:latin typeface="Times"/>
                <a:cs typeface="Times"/>
              </a:rPr>
              <a:t>flux_weight1 = 0.6975 +/- 0.37      </a:t>
            </a:r>
          </a:p>
          <a:p>
            <a:r>
              <a:rPr lang="en-US" sz="1400" b="0" dirty="0" smtClean="0">
                <a:latin typeface="Times"/>
                <a:cs typeface="Times"/>
              </a:rPr>
              <a:t>  flux_weight2 = 0.3025 +/- 0.16      </a:t>
            </a:r>
          </a:p>
          <a:p>
            <a:r>
              <a:rPr lang="en-US" sz="1400" b="0" dirty="0" smtClean="0">
                <a:latin typeface="Times"/>
                <a:cs typeface="Times"/>
              </a:rPr>
              <a:t>            x2 = -16.372 +/- 0.0406 mas </a:t>
            </a:r>
          </a:p>
          <a:p>
            <a:r>
              <a:rPr lang="en-US" sz="1400" b="0" dirty="0" smtClean="0">
                <a:latin typeface="Times"/>
                <a:cs typeface="Times"/>
              </a:rPr>
              <a:t>            y2 = -9.0853 +/- 0.0613 mas </a:t>
            </a:r>
          </a:p>
          <a:p>
            <a:r>
              <a:rPr lang="fr-FR" sz="1400" b="0" dirty="0" smtClean="0">
                <a:latin typeface="Times"/>
                <a:cs typeface="Times"/>
              </a:rPr>
              <a:t>i.e. </a:t>
            </a:r>
            <a:r>
              <a:rPr lang="fr-FR" sz="1400" dirty="0" smtClean="0">
                <a:latin typeface="Times"/>
                <a:cs typeface="Times"/>
              </a:rPr>
              <a:t>[</a:t>
            </a:r>
            <a:r>
              <a:rPr lang="fr-FR" sz="1400" dirty="0" smtClean="0">
                <a:latin typeface="Times"/>
                <a:cs typeface="Times"/>
                <a:sym typeface="Symbol" charset="0"/>
              </a:rPr>
              <a:t></a:t>
            </a:r>
            <a:r>
              <a:rPr lang="fr-FR" sz="1400" dirty="0" smtClean="0">
                <a:latin typeface="Times"/>
                <a:cs typeface="Times"/>
              </a:rPr>
              <a:t>, PA] = [18.72mas, 241°]</a:t>
            </a:r>
          </a:p>
          <a:p>
            <a:pPr algn="l"/>
            <a:r>
              <a:rPr lang="fr-FR" sz="1400" b="0" dirty="0">
                <a:latin typeface="Times"/>
                <a:cs typeface="Times"/>
              </a:rPr>
              <a:t> </a:t>
            </a:r>
            <a:r>
              <a:rPr lang="fr-FR" sz="1400" b="0" dirty="0" smtClean="0">
                <a:latin typeface="Times"/>
                <a:cs typeface="Times"/>
              </a:rPr>
              <a:t>      </a:t>
            </a:r>
            <a:r>
              <a:rPr lang="fr-FR" sz="1400" dirty="0" err="1" smtClean="0">
                <a:latin typeface="Times"/>
                <a:cs typeface="Times"/>
              </a:rPr>
              <a:t>flux_ratio</a:t>
            </a:r>
            <a:r>
              <a:rPr lang="fr-FR" sz="1400" dirty="0" smtClean="0">
                <a:latin typeface="Times"/>
                <a:cs typeface="Times"/>
              </a:rPr>
              <a:t> = 0.43 </a:t>
            </a:r>
            <a:endParaRPr lang="fr-FR" sz="1400" b="0" dirty="0" smtClean="0">
              <a:latin typeface="Times"/>
              <a:cs typeface="Times"/>
            </a:endParaRPr>
          </a:p>
          <a:p>
            <a:pPr algn="l"/>
            <a:r>
              <a:rPr lang="fr-FR" sz="1400" b="0" dirty="0" smtClean="0">
                <a:latin typeface="Times"/>
                <a:cs typeface="Times"/>
              </a:rPr>
              <a:t>  </a:t>
            </a:r>
            <a:r>
              <a:rPr lang="en-US" sz="1400" b="0" dirty="0" smtClean="0">
                <a:latin typeface="Times"/>
                <a:cs typeface="Times"/>
              </a:rPr>
              <a:t>reduced Chi2 final= 62.29  -  </a:t>
            </a:r>
          </a:p>
          <a:p>
            <a:pPr algn="l"/>
            <a:r>
              <a:rPr lang="en-US" sz="1400" b="0" dirty="0">
                <a:latin typeface="Times"/>
                <a:cs typeface="Times"/>
              </a:rPr>
              <a:t> </a:t>
            </a:r>
            <a:r>
              <a:rPr lang="en-US" sz="1400" b="0" dirty="0" smtClean="0">
                <a:latin typeface="Times"/>
                <a:cs typeface="Times"/>
              </a:rPr>
              <a:t>      </a:t>
            </a:r>
            <a:r>
              <a:rPr lang="en-US" sz="1200" b="0" dirty="0" smtClean="0">
                <a:latin typeface="Times"/>
                <a:cs typeface="Times"/>
              </a:rPr>
              <a:t>sigma= 0.096</a:t>
            </a:r>
            <a:r>
              <a:rPr lang="fr-FR" sz="1200" b="0" dirty="0" smtClean="0">
                <a:latin typeface="Times"/>
                <a:cs typeface="Times"/>
              </a:rPr>
              <a:t> </a:t>
            </a:r>
            <a:endParaRPr lang="fr-FR" sz="1200" b="0" dirty="0">
              <a:latin typeface="Times"/>
              <a:cs typeface="Times"/>
            </a:endParaRPr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49987"/>
              </p:ext>
            </p:extLst>
          </p:nvPr>
        </p:nvGraphicFramePr>
        <p:xfrm>
          <a:off x="3635896" y="2780928"/>
          <a:ext cx="5400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0" name="Document" r:id="rId3" imgW="5751576" imgH="173736" progId="Word.Document.8">
                  <p:embed/>
                </p:oleObj>
              </mc:Choice>
              <mc:Fallback>
                <p:oleObj name="Document" r:id="rId3" imgW="5751576" imgH="173736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0928"/>
                        <a:ext cx="54006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004048" y="2420888"/>
            <a:ext cx="3649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0" dirty="0">
                <a:latin typeface="Times"/>
                <a:cs typeface="Times"/>
              </a:rPr>
              <a:t>Date        </a:t>
            </a:r>
            <a:r>
              <a:rPr lang="en-US" sz="1400" b="0" dirty="0" smtClean="0">
                <a:latin typeface="Times"/>
                <a:cs typeface="Times"/>
              </a:rPr>
              <a:t>Filter     </a:t>
            </a:r>
            <a:r>
              <a:rPr lang="en-US" sz="1400" b="0" dirty="0">
                <a:latin typeface="Times"/>
                <a:cs typeface="Times"/>
              </a:rPr>
              <a:t>Flux ratio     PA(°</a:t>
            </a:r>
            <a:r>
              <a:rPr lang="fr-FR" sz="1400" b="0" dirty="0">
                <a:latin typeface="Times"/>
                <a:cs typeface="Times"/>
              </a:rPr>
              <a:t>)</a:t>
            </a:r>
            <a:r>
              <a:rPr lang="en-US" sz="1400" b="0" dirty="0">
                <a:latin typeface="Times"/>
                <a:cs typeface="Times"/>
              </a:rPr>
              <a:t>      </a:t>
            </a:r>
            <a:r>
              <a:rPr lang="en-US" sz="1400" b="0" dirty="0" smtClean="0">
                <a:latin typeface="Times"/>
                <a:cs typeface="Times"/>
                <a:sym typeface="Symbol" charset="0"/>
              </a:rPr>
              <a:t></a:t>
            </a:r>
            <a:r>
              <a:rPr lang="en-US" sz="1400" b="0" dirty="0" smtClean="0">
                <a:latin typeface="Times"/>
                <a:cs typeface="Times"/>
              </a:rPr>
              <a:t> </a:t>
            </a:r>
            <a:r>
              <a:rPr lang="en-US" sz="1400" b="0" dirty="0">
                <a:latin typeface="Times"/>
                <a:cs typeface="Times"/>
              </a:rPr>
              <a:t>(mas)</a:t>
            </a:r>
            <a:endParaRPr lang="fr-FR" sz="1400" b="0" dirty="0">
              <a:latin typeface="Times"/>
              <a:cs typeface="Time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91680" y="620688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Theta1Ori2007Dec03_2.fits</a:t>
            </a:r>
          </a:p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+ Theta1Ori2007Dec05_2.fits</a:t>
            </a:r>
            <a:endParaRPr lang="fr-FR" dirty="0">
              <a:latin typeface="Times New Roman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60032" y="764704"/>
            <a:ext cx="138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VIS2 + T3Phi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4" name="Image 3" descr="T3phi-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7"/>
            <a:ext cx="2858664" cy="2880320"/>
          </a:xfrm>
          <a:prstGeom prst="rect">
            <a:avLst/>
          </a:prstGeom>
        </p:spPr>
      </p:pic>
      <p:pic>
        <p:nvPicPr>
          <p:cNvPr id="6" name="Image 5" descr="T3phi-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573016"/>
            <a:ext cx="2787196" cy="28083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4248" y="4509120"/>
            <a:ext cx="2010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Symbol" charset="2"/>
                <a:cs typeface="Symbol" charset="2"/>
              </a:rPr>
              <a:t>p</a:t>
            </a:r>
            <a:r>
              <a:rPr lang="en-US" b="0" dirty="0" smtClean="0">
                <a:latin typeface="Times"/>
                <a:cs typeface="Times"/>
              </a:rPr>
              <a:t> </a:t>
            </a:r>
            <a:r>
              <a:rPr lang="en-US" b="0" dirty="0" err="1" smtClean="0">
                <a:latin typeface="Times"/>
                <a:cs typeface="Times"/>
              </a:rPr>
              <a:t>dephasing</a:t>
            </a:r>
            <a:r>
              <a:rPr lang="en-US" b="0" dirty="0" smtClean="0">
                <a:latin typeface="Times"/>
                <a:cs typeface="Times"/>
              </a:rPr>
              <a:t> for the bad solution </a:t>
            </a:r>
            <a:endParaRPr lang="en-US" b="0" dirty="0">
              <a:latin typeface="Times"/>
              <a:cs typeface="Time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16016" y="3861048"/>
            <a:ext cx="67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"/>
                <a:cs typeface="Times"/>
              </a:rPr>
              <a:t>T3phi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71600" y="3861048"/>
            <a:ext cx="67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Times"/>
                <a:cs typeface="Times"/>
              </a:rPr>
              <a:t>T3phi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</a:t>
            </a:r>
            <a:r>
              <a:rPr lang="fr-FR" dirty="0" smtClean="0"/>
              <a:t>-4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91680" y="620688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Theta1Ori2007Dec03_2.fits</a:t>
            </a:r>
          </a:p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+ Theta1Ori2007Dec05_2.fits</a:t>
            </a:r>
            <a:endParaRPr lang="fr-FR" dirty="0">
              <a:latin typeface="Times New Roman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60032" y="764704"/>
            <a:ext cx="138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VIS2 + T3Phi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9" name="Image 8" descr="Screen Shot 2013-09-10 at 09.5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353819"/>
          </a:xfrm>
          <a:prstGeom prst="rect">
            <a:avLst/>
          </a:prstGeom>
        </p:spPr>
      </p:pic>
      <p:pic>
        <p:nvPicPr>
          <p:cNvPr id="11" name="Image 10" descr="result2_ex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04864"/>
            <a:ext cx="3491880" cy="3518334"/>
          </a:xfrm>
          <a:prstGeom prst="rect">
            <a:avLst/>
          </a:prstGeom>
        </p:spPr>
      </p:pic>
      <p:sp>
        <p:nvSpPr>
          <p:cNvPr id="120856" name="ZoneTexte 120855"/>
          <p:cNvSpPr txBox="1"/>
          <p:nvPr/>
        </p:nvSpPr>
        <p:spPr>
          <a:xfrm>
            <a:off x="2051720" y="5013176"/>
            <a:ext cx="39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latin typeface="Times"/>
                <a:cs typeface="Times"/>
              </a:rPr>
              <a:t>Decreasing of VIS2 with the spatial frequency</a:t>
            </a:r>
          </a:p>
        </p:txBody>
      </p:sp>
      <p:cxnSp>
        <p:nvCxnSpPr>
          <p:cNvPr id="61" name="Connecteur droit avec flèche 60"/>
          <p:cNvCxnSpPr/>
          <p:nvPr/>
        </p:nvCxnSpPr>
        <p:spPr bwMode="auto">
          <a:xfrm flipV="1">
            <a:off x="3500264" y="3509392"/>
            <a:ext cx="3744416" cy="16561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3" name="Grouper 32"/>
          <p:cNvGrpSpPr/>
          <p:nvPr/>
        </p:nvGrpSpPr>
        <p:grpSpPr>
          <a:xfrm>
            <a:off x="33557" y="1700808"/>
            <a:ext cx="3546775" cy="3960440"/>
            <a:chOff x="179512" y="1556792"/>
            <a:chExt cx="3546775" cy="3960440"/>
          </a:xfrm>
        </p:grpSpPr>
        <p:pic>
          <p:nvPicPr>
            <p:cNvPr id="5" name="Image 4" descr="img_punct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556792"/>
              <a:ext cx="3546775" cy="3024337"/>
            </a:xfrm>
            <a:prstGeom prst="rect">
              <a:avLst/>
            </a:prstGeom>
          </p:spPr>
        </p:pic>
        <p:cxnSp>
          <p:nvCxnSpPr>
            <p:cNvPr id="57" name="Connecteur droit avec flèche 56"/>
            <p:cNvCxnSpPr/>
            <p:nvPr/>
          </p:nvCxnSpPr>
          <p:spPr bwMode="auto">
            <a:xfrm flipV="1">
              <a:off x="971600" y="2996952"/>
              <a:ext cx="864096" cy="237626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3" name="Connecteur droit avec flèche 62"/>
            <p:cNvCxnSpPr/>
            <p:nvPr/>
          </p:nvCxnSpPr>
          <p:spPr bwMode="auto">
            <a:xfrm flipV="1">
              <a:off x="1043608" y="3573016"/>
              <a:ext cx="1800200" cy="194421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2" name="ZoneTexte 31"/>
          <p:cNvSpPr txBox="1"/>
          <p:nvPr/>
        </p:nvSpPr>
        <p:spPr>
          <a:xfrm>
            <a:off x="323528" y="54452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Times"/>
                <a:cs typeface="Times"/>
              </a:rPr>
              <a:t>2 </a:t>
            </a:r>
            <a:r>
              <a:rPr lang="en-US" b="0" dirty="0" err="1" smtClean="0">
                <a:latin typeface="Times"/>
                <a:cs typeface="Times"/>
              </a:rPr>
              <a:t>puncts</a:t>
            </a:r>
            <a:r>
              <a:rPr lang="en-US" b="0" dirty="0" smtClean="0">
                <a:latin typeface="Times"/>
                <a:cs typeface="Times"/>
              </a:rPr>
              <a:t>… but the interferometer may resolve the components of the binary since resolved components give decreasing VIS2. </a:t>
            </a:r>
          </a:p>
        </p:txBody>
      </p:sp>
      <p:sp>
        <p:nvSpPr>
          <p:cNvPr id="37" name="Flèche en arc 36"/>
          <p:cNvSpPr/>
          <p:nvPr/>
        </p:nvSpPr>
        <p:spPr bwMode="auto">
          <a:xfrm>
            <a:off x="5436096" y="2708920"/>
            <a:ext cx="2232248" cy="1800200"/>
          </a:xfrm>
          <a:prstGeom prst="circularArrow">
            <a:avLst>
              <a:gd name="adj1" fmla="val 2111"/>
              <a:gd name="adj2" fmla="val 233401"/>
              <a:gd name="adj3" fmla="val 20529081"/>
              <a:gd name="adj4" fmla="val 15961450"/>
              <a:gd name="adj5" fmla="val 406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6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Exercise 3</a:t>
            </a:r>
            <a:r>
              <a:rPr lang="fr-FR" dirty="0" smtClean="0"/>
              <a:t>-4</a:t>
            </a:r>
            <a:endParaRPr lang="fr-FR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5105400" cy="3024336"/>
          </a:xfrm>
        </p:spPr>
        <p:txBody>
          <a:bodyPr/>
          <a:lstStyle/>
          <a:p>
            <a:pPr>
              <a:buFontTx/>
              <a:buNone/>
            </a:pPr>
            <a:r>
              <a:rPr lang="fr-FR" sz="1800" b="1" dirty="0" smtClean="0"/>
              <a:t>		Fit </a:t>
            </a:r>
            <a:r>
              <a:rPr lang="fr-FR" sz="1800" b="1" dirty="0"/>
              <a:t>by 2 </a:t>
            </a:r>
            <a:r>
              <a:rPr lang="fr-FR" sz="1800" b="1" dirty="0" err="1"/>
              <a:t>disks</a:t>
            </a:r>
            <a:r>
              <a:rPr lang="fr-FR" sz="1800" dirty="0" smtClean="0"/>
              <a:t>:</a:t>
            </a:r>
            <a:endParaRPr lang="fr-FR" sz="1800" dirty="0"/>
          </a:p>
          <a:p>
            <a:pPr>
              <a:buFontTx/>
              <a:buNone/>
            </a:pPr>
            <a:r>
              <a:rPr lang="fr-FR" sz="1400" dirty="0"/>
              <a:t>     </a:t>
            </a:r>
            <a:endParaRPr lang="fr-FR" sz="1400" dirty="0" smtClean="0"/>
          </a:p>
          <a:p>
            <a:pPr>
              <a:buFontTx/>
              <a:buNone/>
            </a:pPr>
            <a:r>
              <a:rPr lang="fr-FR" sz="1400" dirty="0" smtClean="0"/>
              <a:t> </a:t>
            </a:r>
            <a:r>
              <a:rPr lang="pt-BR" sz="1400" dirty="0" smtClean="0"/>
              <a:t>diameter1 = 2.0039  +/- 0.055  mas </a:t>
            </a:r>
          </a:p>
          <a:p>
            <a:pPr>
              <a:buFontTx/>
              <a:buNone/>
            </a:pPr>
            <a:r>
              <a:rPr lang="pt-BR" sz="1400" dirty="0" smtClean="0"/>
              <a:t>     diameter2 = 2.2654  +/- 0.197 mas </a:t>
            </a:r>
          </a:p>
          <a:p>
            <a:pPr>
              <a:buFontTx/>
              <a:buNone/>
            </a:pPr>
            <a:r>
              <a:rPr lang="pt-BR" sz="1400" dirty="0" smtClean="0"/>
              <a:t>  flux_weight1 = 0.777  +/- 0.175     </a:t>
            </a:r>
          </a:p>
          <a:p>
            <a:pPr>
              <a:buFontTx/>
              <a:buNone/>
            </a:pPr>
            <a:r>
              <a:rPr lang="pt-BR" sz="1400" dirty="0" smtClean="0"/>
              <a:t>  flux_weight2 = 0.222 +/- 0.051     </a:t>
            </a:r>
          </a:p>
          <a:p>
            <a:pPr>
              <a:buFontTx/>
              <a:buNone/>
            </a:pPr>
            <a:r>
              <a:rPr lang="pt-BR" sz="1400" dirty="0" smtClean="0"/>
              <a:t>            x2 = -16.389 +/- 0.0349 mas </a:t>
            </a:r>
          </a:p>
          <a:p>
            <a:pPr>
              <a:buFontTx/>
              <a:buNone/>
            </a:pPr>
            <a:r>
              <a:rPr lang="pt-BR" sz="1400" dirty="0" smtClean="0"/>
              <a:t>            y2 = -8.9162 +/- 0.0519 mas </a:t>
            </a:r>
            <a:r>
              <a:rPr lang="fr-FR" sz="1400" b="1" dirty="0"/>
              <a:t>		</a:t>
            </a:r>
            <a:endParaRPr lang="fr-FR" sz="1400" b="1" dirty="0" smtClean="0"/>
          </a:p>
          <a:p>
            <a:pPr>
              <a:buFontTx/>
              <a:buNone/>
            </a:pPr>
            <a:r>
              <a:rPr lang="fr-FR" sz="1600" b="1" dirty="0" smtClean="0"/>
              <a:t>i.e</a:t>
            </a:r>
            <a:r>
              <a:rPr lang="fr-FR" sz="1600" b="1" dirty="0"/>
              <a:t>. </a:t>
            </a:r>
            <a:r>
              <a:rPr lang="fr-FR" sz="1600" b="1" dirty="0">
                <a:ea typeface="ＭＳ Ｐゴシック" charset="0"/>
                <a:cs typeface="ＭＳ Ｐゴシック" charset="0"/>
              </a:rPr>
              <a:t>[</a:t>
            </a:r>
            <a:r>
              <a:rPr lang="fr-FR" sz="1600" b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fr-FR" sz="1600" b="1" dirty="0">
                <a:ea typeface="ＭＳ Ｐゴシック" charset="0"/>
                <a:cs typeface="ＭＳ Ｐゴシック" charset="0"/>
              </a:rPr>
              <a:t>, PA] = [</a:t>
            </a:r>
            <a:r>
              <a:rPr lang="fr-FR" sz="1600" b="1" dirty="0" smtClean="0">
                <a:ea typeface="ＭＳ Ｐゴシック" charset="0"/>
                <a:cs typeface="ＭＳ Ｐゴシック" charset="0"/>
              </a:rPr>
              <a:t>18.66mas, -118.547 = 241.45°</a:t>
            </a:r>
            <a:r>
              <a:rPr lang="fr-FR" sz="1600" b="1" dirty="0"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buFontTx/>
              <a:buNone/>
            </a:pPr>
            <a:r>
              <a:rPr lang="fr-FR" sz="1600" dirty="0">
                <a:ea typeface="ＭＳ Ｐゴシック" charset="0"/>
                <a:cs typeface="ＭＳ Ｐゴシック" charset="0"/>
              </a:rPr>
              <a:t>		</a:t>
            </a:r>
            <a:r>
              <a:rPr lang="fr-FR" sz="1600" b="1" dirty="0" err="1">
                <a:ea typeface="ＭＳ Ｐゴシック" charset="0"/>
                <a:cs typeface="ＭＳ Ｐゴシック" charset="0"/>
              </a:rPr>
              <a:t>flux_ratio</a:t>
            </a:r>
            <a:r>
              <a:rPr lang="fr-FR" sz="1600" b="1" dirty="0">
                <a:ea typeface="ＭＳ Ｐゴシック" charset="0"/>
                <a:cs typeface="ＭＳ Ｐゴシック" charset="0"/>
              </a:rPr>
              <a:t> = 0.29</a:t>
            </a:r>
            <a:endParaRPr lang="fr-FR" sz="1600" dirty="0"/>
          </a:p>
          <a:p>
            <a:pPr>
              <a:buFontTx/>
              <a:buNone/>
            </a:pPr>
            <a:r>
              <a:rPr lang="en-US" sz="1400" dirty="0" smtClean="0"/>
              <a:t>reduced Chi2: final=     11.21  -  sigma= 0.09</a:t>
            </a:r>
            <a:endParaRPr lang="fr-FR" sz="1400" dirty="0"/>
          </a:p>
          <a:p>
            <a:pPr>
              <a:buFontTx/>
              <a:buNone/>
            </a:pPr>
            <a:r>
              <a:rPr lang="fr-FR" sz="1400" dirty="0"/>
              <a:t>         </a:t>
            </a:r>
          </a:p>
        </p:txBody>
      </p:sp>
      <p:pic>
        <p:nvPicPr>
          <p:cNvPr id="123909" name="Picture 5" descr="T3phi-ex3"/>
          <p:cNvPicPr>
            <a:picLocks noChangeAspect="1" noChangeArrowheads="1"/>
          </p:cNvPicPr>
          <p:nvPr/>
        </p:nvPicPr>
        <p:blipFill>
          <a:blip r:embed="rId2">
            <a:lum bright="-70000" contras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767013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372200" y="4365104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dirty="0" err="1"/>
              <a:t>Better</a:t>
            </a:r>
            <a:r>
              <a:rPr lang="fr-FR" dirty="0"/>
              <a:t> T3phi fit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91680" y="620688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Theta1Ori2007Dec03_2.fits</a:t>
            </a:r>
          </a:p>
          <a:p>
            <a:r>
              <a:rPr lang="en-US" dirty="0">
                <a:latin typeface="Times New Roman" charset="0"/>
                <a:ea typeface="ヒラギノ明朝 Pro W3" charset="0"/>
                <a:cs typeface="ヒラギノ明朝 Pro W3" charset="0"/>
              </a:rPr>
              <a:t>+ Theta1Ori2007Dec05_2.fits</a:t>
            </a:r>
            <a:endParaRPr lang="fr-FR" dirty="0">
              <a:latin typeface="Times New Roman" charset="0"/>
              <a:ea typeface="ヒラギノ明朝 Pro W3" charset="0"/>
              <a:cs typeface="ヒラギノ明朝 Pro W3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60032" y="764704"/>
            <a:ext cx="138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VIS2 + T3Phi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75690" y="502077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b="0" dirty="0" smtClean="0">
              <a:latin typeface="Times"/>
              <a:cs typeface="Time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5013176"/>
            <a:ext cx="6197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Times"/>
                <a:cs typeface="Times"/>
              </a:rPr>
              <a:t>Better compatibility for the flux ratio with the published result (0.24)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cles">
  <a:themeElements>
    <a:clrScheme name="Cercl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ercles">
      <a:majorFont>
        <a:latin typeface="Arial"/>
        <a:ea typeface="ヒラギノ明朝 Pro W6"/>
        <a:cs typeface="ヒラギノ明朝 Pro W6"/>
      </a:majorFont>
      <a:minorFont>
        <a:latin typeface="Arial"/>
        <a:ea typeface="ヒラギノ明朝 Pro W3"/>
        <a:cs typeface="ヒラギノ明朝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b="0" dirty="0" smtClean="0">
            <a:latin typeface="Times"/>
            <a:cs typeface="Times"/>
          </a:defRPr>
        </a:defPPr>
      </a:lstStyle>
    </a:txDef>
  </a:objectDefaults>
  <a:extraClrSchemeLst>
    <a:extraClrScheme>
      <a:clrScheme name="Cerc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NOE:Logiciels:Texte:Microsoft Office 2004 v11_3:Modèles:Présentations:Conceptions:Cercles</Template>
  <TotalTime>34333</TotalTime>
  <Words>1855</Words>
  <Application>Microsoft Macintosh PowerPoint</Application>
  <PresentationFormat>Présentation à l'écran (4:3)</PresentationFormat>
  <Paragraphs>296</Paragraphs>
  <Slides>22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Cercles</vt:lpstr>
      <vt:lpstr>Document</vt:lpstr>
      <vt:lpstr>Exercise - simple fit 1.1 </vt:lpstr>
      <vt:lpstr>Exercise 1- simple fit 1.2 </vt:lpstr>
      <vt:lpstr>Exercise 1- simple fit 1.2 </vt:lpstr>
      <vt:lpstr>Exercise 2 - Fit with sharing of parameter</vt:lpstr>
      <vt:lpstr>Exercise 3 - Fit with degeneracies 3.2</vt:lpstr>
      <vt:lpstr>Exercise 3-3 </vt:lpstr>
      <vt:lpstr>Exercise 3-4 </vt:lpstr>
      <vt:lpstr>Exercise 3-4 </vt:lpstr>
      <vt:lpstr>Exercise 3-4</vt:lpstr>
      <vt:lpstr>Exercise 3-4 </vt:lpstr>
      <vt:lpstr>Exercise 3-  addendum</vt:lpstr>
      <vt:lpstr>Exercise 4-1</vt:lpstr>
      <vt:lpstr>Exercise 4-2</vt:lpstr>
      <vt:lpstr>Exercise 4-3</vt:lpstr>
      <vt:lpstr>Exercise 4-4</vt:lpstr>
      <vt:lpstr>Exercise 5-1</vt:lpstr>
      <vt:lpstr>Exercise 5-2</vt:lpstr>
      <vt:lpstr>Exercise 6-1</vt:lpstr>
      <vt:lpstr>Exercise 6-2</vt:lpstr>
      <vt:lpstr>Exercise 6-3</vt:lpstr>
      <vt:lpstr>Exercise 6-4</vt:lpstr>
      <vt:lpstr>Exercise 6-5</vt:lpstr>
    </vt:vector>
  </TitlesOfParts>
  <Manager/>
  <Company>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</dc:creator>
  <cp:keywords/>
  <dc:description/>
  <cp:lastModifiedBy>Isabelle Tallon-Bosc</cp:lastModifiedBy>
  <cp:revision>221</cp:revision>
  <cp:lastPrinted>2013-09-10T11:03:36Z</cp:lastPrinted>
  <dcterms:created xsi:type="dcterms:W3CDTF">2007-12-13T00:19:32Z</dcterms:created>
  <dcterms:modified xsi:type="dcterms:W3CDTF">2015-09-06T11:39:33Z</dcterms:modified>
  <cp:category/>
</cp:coreProperties>
</file>