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</p:sldMasterIdLst>
  <p:notesMasterIdLst>
    <p:notesMasterId r:id="rId14"/>
  </p:notesMasterIdLst>
  <p:handoutMasterIdLst>
    <p:handoutMasterId r:id="rId15"/>
  </p:handoutMasterIdLst>
  <p:sldIdLst>
    <p:sldId id="259" r:id="rId2"/>
    <p:sldId id="273" r:id="rId3"/>
    <p:sldId id="274" r:id="rId4"/>
    <p:sldId id="263" r:id="rId5"/>
    <p:sldId id="272" r:id="rId6"/>
    <p:sldId id="275" r:id="rId7"/>
    <p:sldId id="265" r:id="rId8"/>
    <p:sldId id="268" r:id="rId9"/>
    <p:sldId id="266" r:id="rId10"/>
    <p:sldId id="276" r:id="rId11"/>
    <p:sldId id="277" r:id="rId12"/>
    <p:sldId id="278" r:id="rId13"/>
  </p:sldIdLst>
  <p:sldSz cx="9144000" cy="6858000" type="screen4x3"/>
  <p:notesSz cx="6858000" cy="9144000"/>
  <p:defaultTextStyle>
    <a:defPPr>
      <a:defRPr lang="fr-FR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1E23BC"/>
    <a:srgbClr val="FF0C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750" autoAdjust="0"/>
    <p:restoredTop sz="90929"/>
  </p:normalViewPr>
  <p:slideViewPr>
    <p:cSldViewPr>
      <p:cViewPr varScale="1">
        <p:scale>
          <a:sx n="103" d="100"/>
          <a:sy n="103" d="100"/>
        </p:scale>
        <p:origin x="-22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r-FR"/>
          </a:p>
        </p:txBody>
      </p:sp>
      <p:sp>
        <p:nvSpPr>
          <p:cNvPr id="1167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1167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731D3E5-DBA4-6647-85EF-0BF947E1784F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09021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r-FR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8405161-6133-0C41-B2A7-7E75CBA01E26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87864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C7F3E9-3D92-B24D-9442-7B217ECD7F7A}" type="slidenum">
              <a:rPr lang="fr-FR"/>
              <a:pPr/>
              <a:t>1</a:t>
            </a:fld>
            <a:endParaRPr lang="fr-FR"/>
          </a:p>
        </p:txBody>
      </p:sp>
      <p:sp>
        <p:nvSpPr>
          <p:cNvPr id="1229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err="1" smtClean="0">
                <a:latin typeface="Times"/>
                <a:cs typeface="Times"/>
              </a:rPr>
              <a:t>Load</a:t>
            </a:r>
            <a:r>
              <a:rPr lang="fr-FR" dirty="0" smtClean="0">
                <a:latin typeface="Times"/>
                <a:cs typeface="Times"/>
              </a:rPr>
              <a:t> </a:t>
            </a:r>
            <a:r>
              <a:rPr lang="fr-FR" dirty="0" err="1" smtClean="0">
                <a:latin typeface="Times"/>
                <a:cs typeface="Times"/>
              </a:rPr>
              <a:t>oifiles</a:t>
            </a:r>
            <a:r>
              <a:rPr lang="fr-FR" baseline="0" dirty="0" smtClean="0">
                <a:latin typeface="Times"/>
                <a:cs typeface="Times"/>
              </a:rPr>
              <a:t> : the file has 13 </a:t>
            </a:r>
            <a:r>
              <a:rPr lang="fr-FR" baseline="0" dirty="0" err="1" smtClean="0">
                <a:latin typeface="Times"/>
                <a:cs typeface="Times"/>
              </a:rPr>
              <a:t>severe</a:t>
            </a:r>
            <a:r>
              <a:rPr lang="fr-FR" baseline="0" dirty="0" smtClean="0">
                <a:latin typeface="Times"/>
                <a:cs typeface="Times"/>
              </a:rPr>
              <a:t> </a:t>
            </a:r>
            <a:r>
              <a:rPr lang="fr-FR" baseline="0" dirty="0" err="1" smtClean="0">
                <a:latin typeface="Times"/>
                <a:cs typeface="Times"/>
              </a:rPr>
              <a:t>errors</a:t>
            </a:r>
            <a:r>
              <a:rPr lang="fr-FR" baseline="0" dirty="0" smtClean="0">
                <a:latin typeface="Times"/>
                <a:cs typeface="Times"/>
              </a:rPr>
              <a:t> </a:t>
            </a:r>
            <a:r>
              <a:rPr lang="fr-FR" baseline="0" dirty="0" err="1" smtClean="0">
                <a:latin typeface="Times"/>
                <a:cs typeface="Times"/>
              </a:rPr>
              <a:t>related</a:t>
            </a:r>
            <a:r>
              <a:rPr lang="fr-FR" baseline="0" dirty="0" smtClean="0">
                <a:latin typeface="Times"/>
                <a:cs typeface="Times"/>
              </a:rPr>
              <a:t> to the </a:t>
            </a:r>
            <a:r>
              <a:rPr lang="fr-FR" baseline="0" dirty="0" err="1" smtClean="0">
                <a:latin typeface="Times"/>
                <a:cs typeface="Times"/>
              </a:rPr>
              <a:t>missing</a:t>
            </a:r>
            <a:r>
              <a:rPr lang="fr-FR" baseline="0" dirty="0" smtClean="0">
                <a:latin typeface="Times"/>
                <a:cs typeface="Times"/>
              </a:rPr>
              <a:t> OI_ARRAY table and to  </a:t>
            </a:r>
            <a:r>
              <a:rPr lang="fr-FR" baseline="0" dirty="0" err="1" smtClean="0">
                <a:latin typeface="Times"/>
                <a:cs typeface="Times"/>
              </a:rPr>
              <a:t>errors</a:t>
            </a:r>
            <a:r>
              <a:rPr lang="fr-FR" baseline="0" dirty="0" smtClean="0">
                <a:latin typeface="Times"/>
                <a:cs typeface="Times"/>
              </a:rPr>
              <a:t> on T3AMP, </a:t>
            </a:r>
            <a:r>
              <a:rPr lang="fr-FR" baseline="0" dirty="0" err="1" smtClean="0">
                <a:latin typeface="Times"/>
                <a:cs typeface="Times"/>
              </a:rPr>
              <a:t>so</a:t>
            </a:r>
            <a:r>
              <a:rPr lang="fr-FR" baseline="0" dirty="0" smtClean="0">
                <a:latin typeface="Times"/>
                <a:cs typeface="Times"/>
              </a:rPr>
              <a:t> not </a:t>
            </a:r>
            <a:r>
              <a:rPr lang="fr-FR" baseline="0" dirty="0" err="1" smtClean="0">
                <a:latin typeface="Times"/>
                <a:cs typeface="Times"/>
              </a:rPr>
              <a:t>prejudicial</a:t>
            </a:r>
            <a:r>
              <a:rPr lang="fr-FR" baseline="0" dirty="0" smtClean="0">
                <a:latin typeface="Times"/>
                <a:cs typeface="Times"/>
              </a:rPr>
              <a:t> to the fit.</a:t>
            </a:r>
          </a:p>
          <a:p>
            <a:r>
              <a:rPr lang="fr-FR" baseline="0" dirty="0" smtClean="0">
                <a:latin typeface="Times"/>
                <a:cs typeface="Times"/>
              </a:rPr>
              <a:t>Show to the </a:t>
            </a:r>
            <a:r>
              <a:rPr lang="fr-FR" baseline="0" dirty="0" err="1" smtClean="0">
                <a:latin typeface="Times"/>
                <a:cs typeface="Times"/>
              </a:rPr>
              <a:t>students</a:t>
            </a:r>
            <a:r>
              <a:rPr lang="fr-FR" baseline="0" dirty="0" smtClean="0">
                <a:latin typeface="Times"/>
                <a:cs typeface="Times"/>
              </a:rPr>
              <a:t> </a:t>
            </a:r>
            <a:r>
              <a:rPr lang="fr-FR" baseline="0" dirty="0" err="1" smtClean="0">
                <a:latin typeface="Times"/>
                <a:cs typeface="Times"/>
              </a:rPr>
              <a:t>what</a:t>
            </a:r>
            <a:r>
              <a:rPr lang="fr-FR" baseline="0" dirty="0" smtClean="0">
                <a:latin typeface="Times"/>
                <a:cs typeface="Times"/>
              </a:rPr>
              <a:t> </a:t>
            </a:r>
            <a:r>
              <a:rPr lang="fr-FR" baseline="0" dirty="0" err="1" smtClean="0">
                <a:latin typeface="Times"/>
                <a:cs typeface="Times"/>
              </a:rPr>
              <a:t>is</a:t>
            </a:r>
            <a:r>
              <a:rPr lang="fr-FR" baseline="0" dirty="0" smtClean="0">
                <a:latin typeface="Times"/>
                <a:cs typeface="Times"/>
              </a:rPr>
              <a:t> </a:t>
            </a:r>
            <a:r>
              <a:rPr lang="fr-FR" baseline="0" dirty="0" err="1" smtClean="0">
                <a:latin typeface="Times"/>
                <a:cs typeface="Times"/>
              </a:rPr>
              <a:t>behind</a:t>
            </a:r>
            <a:r>
              <a:rPr lang="fr-FR" baseline="0" dirty="0" smtClean="0">
                <a:latin typeface="Times"/>
                <a:cs typeface="Times"/>
              </a:rPr>
              <a:t> "Check </a:t>
            </a:r>
            <a:r>
              <a:rPr lang="fr-FR" baseline="0" dirty="0" err="1" smtClean="0">
                <a:latin typeface="Times"/>
                <a:cs typeface="Times"/>
              </a:rPr>
              <a:t>embedded</a:t>
            </a:r>
            <a:r>
              <a:rPr lang="fr-FR" baseline="0" dirty="0" smtClean="0">
                <a:latin typeface="Times"/>
                <a:cs typeface="Times"/>
              </a:rPr>
              <a:t> file"  </a:t>
            </a:r>
            <a:r>
              <a:rPr lang="fr-FR" baseline="0" dirty="0" smtClean="0">
                <a:latin typeface="Times"/>
                <a:cs typeface="Times"/>
                <a:sym typeface="Wingdings"/>
              </a:rPr>
              <a:t> </a:t>
            </a:r>
            <a:r>
              <a:rPr lang="fr-FR" b="1" baseline="0" dirty="0" err="1" smtClean="0">
                <a:latin typeface="Times"/>
                <a:cs typeface="Times"/>
                <a:sym typeface="Wingdings"/>
              </a:rPr>
              <a:t>OIfits</a:t>
            </a:r>
            <a:r>
              <a:rPr lang="fr-FR" b="1" baseline="0" dirty="0" smtClean="0">
                <a:latin typeface="Times"/>
                <a:cs typeface="Times"/>
                <a:sym typeface="Wingdings"/>
              </a:rPr>
              <a:t> </a:t>
            </a:r>
            <a:r>
              <a:rPr lang="fr-FR" b="1" baseline="0" dirty="0" err="1" smtClean="0">
                <a:latin typeface="Times"/>
                <a:cs typeface="Times"/>
                <a:sym typeface="Wingdings"/>
              </a:rPr>
              <a:t>Validator</a:t>
            </a:r>
            <a:r>
              <a:rPr lang="fr-FR" b="1" baseline="0" dirty="0" smtClean="0">
                <a:latin typeface="Times"/>
                <a:cs typeface="Times"/>
                <a:sym typeface="Wingdings"/>
              </a:rPr>
              <a:t> </a:t>
            </a:r>
            <a:r>
              <a:rPr lang="fr-FR" baseline="0" dirty="0" smtClean="0">
                <a:latin typeface="Times"/>
                <a:cs typeface="Times"/>
                <a:sym typeface="Wingdings"/>
              </a:rPr>
              <a:t>on the JMMC web-site   if </a:t>
            </a:r>
            <a:r>
              <a:rPr lang="fr-FR" baseline="0" dirty="0" err="1" smtClean="0">
                <a:latin typeface="Times"/>
                <a:cs typeface="Times"/>
                <a:sym typeface="Wingdings"/>
              </a:rPr>
              <a:t>that</a:t>
            </a:r>
            <a:r>
              <a:rPr lang="fr-FR" baseline="0" dirty="0" smtClean="0">
                <a:latin typeface="Times"/>
                <a:cs typeface="Times"/>
                <a:sym typeface="Wingdings"/>
              </a:rPr>
              <a:t> has been not made on </a:t>
            </a:r>
            <a:r>
              <a:rPr lang="fr-FR" baseline="0" dirty="0" err="1" smtClean="0">
                <a:latin typeface="Times"/>
                <a:cs typeface="Times"/>
                <a:sym typeface="Wingdings"/>
              </a:rPr>
              <a:t>Monday</a:t>
            </a:r>
            <a:endParaRPr lang="fr-FR" dirty="0">
              <a:latin typeface="Times"/>
              <a:cs typeface="Time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405161-6133-0C41-B2A7-7E75CBA01E26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43637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405161-6133-0C41-B2A7-7E75CBA01E26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56874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405161-6133-0C41-B2A7-7E75CBA01E26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08397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405161-6133-0C41-B2A7-7E75CBA01E26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5591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057400"/>
            <a:ext cx="7772400" cy="1219200"/>
          </a:xfrm>
        </p:spPr>
        <p:txBody>
          <a:bodyPr/>
          <a:lstStyle>
            <a:lvl1pPr algn="ctr">
              <a:defRPr sz="3200"/>
            </a:lvl1pPr>
          </a:lstStyle>
          <a:p>
            <a:pPr lvl="0"/>
            <a:r>
              <a:rPr lang="de-DE" altLang="ja-JP" noProof="0" smtClean="0"/>
              <a:t>Cliquez et modifiez le titre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Times" charset="0"/>
              <a:buNone/>
              <a:defRPr/>
            </a:lvl1pPr>
          </a:lstStyle>
          <a:p>
            <a:pPr lvl="0"/>
            <a:r>
              <a:rPr lang="de-DE" altLang="ja-JP" noProof="0" smtClean="0"/>
              <a:t>Cliquez pour modifier le style des sous-titres du masque</a:t>
            </a:r>
          </a:p>
        </p:txBody>
      </p:sp>
      <p:sp>
        <p:nvSpPr>
          <p:cNvPr id="4108" name="Rectangle 12"/>
          <p:cNvSpPr>
            <a:spLocks noChangeArrowheads="1"/>
          </p:cNvSpPr>
          <p:nvPr userDrawn="1"/>
        </p:nvSpPr>
        <p:spPr bwMode="auto">
          <a:xfrm>
            <a:off x="7848600" y="6470650"/>
            <a:ext cx="381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r"/>
            <a:fld id="{543D12CE-969A-F347-BE5A-A7695CDE4C39}" type="slidenum">
              <a:rPr kumimoji="1" lang="en-US" sz="1000">
                <a:latin typeface="Times" charset="0"/>
              </a:rPr>
              <a:pPr algn="r"/>
              <a:t>‹#›</a:t>
            </a:fld>
            <a:endParaRPr kumimoji="1" lang="en-US" sz="1000">
              <a:latin typeface="Times" charset="0"/>
            </a:endParaRPr>
          </a:p>
        </p:txBody>
      </p:sp>
      <p:pic>
        <p:nvPicPr>
          <p:cNvPr id="4111" name="Picture 15" descr="jmmc_large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19"/>
          <p:cNvSpPr>
            <a:spLocks noChangeArrowheads="1"/>
          </p:cNvSpPr>
          <p:nvPr userDrawn="1"/>
        </p:nvSpPr>
        <p:spPr bwMode="auto">
          <a:xfrm>
            <a:off x="1905000" y="6623050"/>
            <a:ext cx="5715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/>
          <a:p>
            <a:pPr eaLnBrk="1" hangingPunct="1"/>
            <a:r>
              <a:rPr lang="en-US" sz="1000" dirty="0" smtClean="0">
                <a:latin typeface="Times New Roman" charset="0"/>
              </a:rPr>
              <a:t>Practice Session on Model Fitting- </a:t>
            </a:r>
            <a:r>
              <a:rPr lang="en-US" sz="1000" dirty="0">
                <a:latin typeface="Times New Roman" charset="0"/>
              </a:rPr>
              <a:t>VLTI School — </a:t>
            </a:r>
            <a:r>
              <a:rPr lang="en-US" sz="1000" dirty="0" smtClean="0">
                <a:latin typeface="Times New Roman" charset="0"/>
              </a:rPr>
              <a:t>Köln— 08.09.2015</a:t>
            </a:r>
            <a:endParaRPr lang="en-US" sz="1000" dirty="0">
              <a:latin typeface="Times New Roman" charset="0"/>
            </a:endParaRPr>
          </a:p>
        </p:txBody>
      </p:sp>
      <p:pic>
        <p:nvPicPr>
          <p:cNvPr id="2" name="Image 1" descr="logo-cral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432" y="6233748"/>
            <a:ext cx="616966" cy="579628"/>
          </a:xfrm>
          <a:prstGeom prst="rect">
            <a:avLst/>
          </a:prstGeom>
        </p:spPr>
      </p:pic>
      <p:sp>
        <p:nvSpPr>
          <p:cNvPr id="11" name="Rectangle 16"/>
          <p:cNvSpPr>
            <a:spLocks noChangeArrowheads="1"/>
          </p:cNvSpPr>
          <p:nvPr userDrawn="1"/>
        </p:nvSpPr>
        <p:spPr bwMode="auto">
          <a:xfrm>
            <a:off x="107504" y="6669360"/>
            <a:ext cx="2376264" cy="1984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/>
          <a:p>
            <a:pPr algn="l" eaLnBrk="1" hangingPunct="1"/>
            <a:r>
              <a:rPr lang="en-US" sz="1000" b="1" dirty="0" smtClean="0">
                <a:latin typeface="Times New Roman" charset="0"/>
              </a:rPr>
              <a:t>"Directives" for</a:t>
            </a:r>
            <a:r>
              <a:rPr lang="en-US" sz="1000" b="1" baseline="0" dirty="0" smtClean="0">
                <a:latin typeface="Times New Roman" charset="0"/>
              </a:rPr>
              <a:t> the students</a:t>
            </a:r>
            <a:endParaRPr lang="en-US" sz="1000" b="1" dirty="0">
              <a:latin typeface="Times New Roman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6124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86550" y="76200"/>
            <a:ext cx="2076450" cy="6324600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76200"/>
            <a:ext cx="6076950" cy="63246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1368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2028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804082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76700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86300" y="1066800"/>
            <a:ext cx="4076700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2618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9535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2318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61196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413819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651206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305800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ja-JP" dirty="0"/>
              <a:t>Cliquez pour modifier les styles du texte du masque</a:t>
            </a:r>
          </a:p>
          <a:p>
            <a:pPr lvl="1"/>
            <a:r>
              <a:rPr lang="fr-FR" altLang="ja-JP" dirty="0"/>
              <a:t>Deuxième niveau</a:t>
            </a:r>
          </a:p>
          <a:p>
            <a:pPr lvl="2"/>
            <a:r>
              <a:rPr lang="fr-FR" altLang="ja-JP" dirty="0"/>
              <a:t>Troisième niveau</a:t>
            </a:r>
          </a:p>
          <a:p>
            <a:pPr lvl="3"/>
            <a:r>
              <a:rPr lang="fr-FR" altLang="ja-JP" dirty="0"/>
              <a:t>Quatrième niveau</a:t>
            </a:r>
          </a:p>
          <a:p>
            <a:pPr lvl="4"/>
            <a:r>
              <a:rPr lang="fr-FR" altLang="ja-JP" dirty="0"/>
              <a:t>Cinquième niveau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76200"/>
            <a:ext cx="79248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ja-JP"/>
              <a:t>Cliquez et modifiez le titre</a:t>
            </a:r>
          </a:p>
        </p:txBody>
      </p:sp>
      <p:sp>
        <p:nvSpPr>
          <p:cNvPr id="3082" name="Rectangle 10"/>
          <p:cNvSpPr>
            <a:spLocks noChangeArrowheads="1"/>
          </p:cNvSpPr>
          <p:nvPr userDrawn="1"/>
        </p:nvSpPr>
        <p:spPr bwMode="auto">
          <a:xfrm>
            <a:off x="7848600" y="6470650"/>
            <a:ext cx="381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r"/>
            <a:fld id="{8C59C8CD-98F8-9543-891D-6B22956C3914}" type="slidenum">
              <a:rPr kumimoji="1" lang="en-US" sz="1000">
                <a:latin typeface="Times" charset="0"/>
              </a:rPr>
              <a:pPr algn="r"/>
              <a:t>‹#›</a:t>
            </a:fld>
            <a:endParaRPr kumimoji="1" lang="en-US" sz="1000">
              <a:latin typeface="Times" charset="0"/>
            </a:endParaRPr>
          </a:p>
        </p:txBody>
      </p:sp>
      <p:pic>
        <p:nvPicPr>
          <p:cNvPr id="3089" name="Picture 17" descr="jmmc_large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16"/>
          <p:cNvSpPr>
            <a:spLocks noChangeArrowheads="1"/>
          </p:cNvSpPr>
          <p:nvPr userDrawn="1"/>
        </p:nvSpPr>
        <p:spPr bwMode="auto">
          <a:xfrm>
            <a:off x="179512" y="6659564"/>
            <a:ext cx="2376264" cy="1984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/>
          <a:p>
            <a:pPr algn="l" eaLnBrk="1" hangingPunct="1"/>
            <a:r>
              <a:rPr lang="en-US" sz="1000" b="1" dirty="0" smtClean="0">
                <a:latin typeface="Times New Roman" charset="0"/>
              </a:rPr>
              <a:t>"Directives" for</a:t>
            </a:r>
            <a:r>
              <a:rPr lang="en-US" sz="1000" b="1" baseline="0" dirty="0" smtClean="0">
                <a:latin typeface="Times New Roman" charset="0"/>
              </a:rPr>
              <a:t> the students</a:t>
            </a:r>
            <a:endParaRPr lang="en-US" sz="1000" b="1" dirty="0">
              <a:latin typeface="Times New Roman" charset="0"/>
            </a:endParaRPr>
          </a:p>
        </p:txBody>
      </p:sp>
      <p:sp>
        <p:nvSpPr>
          <p:cNvPr id="11" name="Rectangle 19"/>
          <p:cNvSpPr>
            <a:spLocks noChangeArrowheads="1"/>
          </p:cNvSpPr>
          <p:nvPr userDrawn="1"/>
        </p:nvSpPr>
        <p:spPr bwMode="auto">
          <a:xfrm>
            <a:off x="1905000" y="6623050"/>
            <a:ext cx="5715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/>
          <a:p>
            <a:pPr eaLnBrk="1" hangingPunct="1"/>
            <a:r>
              <a:rPr lang="en-US" sz="1000" dirty="0" smtClean="0">
                <a:latin typeface="Times New Roman" charset="0"/>
              </a:rPr>
              <a:t>Practice Session on Model Fitting- </a:t>
            </a:r>
            <a:r>
              <a:rPr lang="en-US" sz="1000" dirty="0">
                <a:latin typeface="Times New Roman" charset="0"/>
              </a:rPr>
              <a:t>VLTI School — </a:t>
            </a:r>
            <a:r>
              <a:rPr lang="en-US" sz="1000" dirty="0" smtClean="0">
                <a:latin typeface="Times New Roman" charset="0"/>
              </a:rPr>
              <a:t>Köln— 08.09.2015</a:t>
            </a:r>
            <a:endParaRPr lang="en-US" sz="1000" dirty="0">
              <a:latin typeface="Times New Roman" charset="0"/>
            </a:endParaRPr>
          </a:p>
        </p:txBody>
      </p:sp>
      <p:pic>
        <p:nvPicPr>
          <p:cNvPr id="10" name="Image 9" descr="logo-cral.pn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432" y="6233748"/>
            <a:ext cx="616966" cy="57962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r" rtl="0" fontAlgn="base">
        <a:spcBef>
          <a:spcPct val="0"/>
        </a:spcBef>
        <a:spcAft>
          <a:spcPct val="0"/>
        </a:spcAft>
        <a:defRPr kumimoji="1" sz="2800" b="1">
          <a:solidFill>
            <a:schemeClr val="tx2"/>
          </a:solidFill>
          <a:latin typeface="Times"/>
          <a:ea typeface="+mj-ea"/>
          <a:cs typeface="+mj-cs"/>
        </a:defRPr>
      </a:lvl1pPr>
      <a:lvl2pPr algn="r" rtl="0" fontAlgn="base">
        <a:spcBef>
          <a:spcPct val="0"/>
        </a:spcBef>
        <a:spcAft>
          <a:spcPct val="0"/>
        </a:spcAft>
        <a:defRPr kumimoji="1" sz="2800" b="1">
          <a:solidFill>
            <a:schemeClr val="tx2"/>
          </a:solidFill>
          <a:latin typeface="Arial" charset="0"/>
          <a:ea typeface="ヒラギノ明朝 Pro W6" charset="0"/>
          <a:cs typeface="ヒラギノ明朝 Pro W6" charset="0"/>
        </a:defRPr>
      </a:lvl2pPr>
      <a:lvl3pPr algn="r" rtl="0" fontAlgn="base">
        <a:spcBef>
          <a:spcPct val="0"/>
        </a:spcBef>
        <a:spcAft>
          <a:spcPct val="0"/>
        </a:spcAft>
        <a:defRPr kumimoji="1" sz="2800" b="1">
          <a:solidFill>
            <a:schemeClr val="tx2"/>
          </a:solidFill>
          <a:latin typeface="Arial" charset="0"/>
          <a:ea typeface="ヒラギノ明朝 Pro W6" charset="0"/>
          <a:cs typeface="ヒラギノ明朝 Pro W6" charset="0"/>
        </a:defRPr>
      </a:lvl3pPr>
      <a:lvl4pPr algn="r" rtl="0" fontAlgn="base">
        <a:spcBef>
          <a:spcPct val="0"/>
        </a:spcBef>
        <a:spcAft>
          <a:spcPct val="0"/>
        </a:spcAft>
        <a:defRPr kumimoji="1" sz="2800" b="1">
          <a:solidFill>
            <a:schemeClr val="tx2"/>
          </a:solidFill>
          <a:latin typeface="Arial" charset="0"/>
          <a:ea typeface="ヒラギノ明朝 Pro W6" charset="0"/>
          <a:cs typeface="ヒラギノ明朝 Pro W6" charset="0"/>
        </a:defRPr>
      </a:lvl4pPr>
      <a:lvl5pPr algn="r" rtl="0" fontAlgn="base">
        <a:spcBef>
          <a:spcPct val="0"/>
        </a:spcBef>
        <a:spcAft>
          <a:spcPct val="0"/>
        </a:spcAft>
        <a:defRPr kumimoji="1" sz="2800" b="1">
          <a:solidFill>
            <a:schemeClr val="tx2"/>
          </a:solidFill>
          <a:latin typeface="Arial" charset="0"/>
          <a:ea typeface="ヒラギノ明朝 Pro W6" charset="0"/>
          <a:cs typeface="ヒラギノ明朝 Pro W6" charset="0"/>
        </a:defRPr>
      </a:lvl5pPr>
      <a:lvl6pPr marL="457200" algn="r" rtl="0" fontAlgn="base">
        <a:spcBef>
          <a:spcPct val="0"/>
        </a:spcBef>
        <a:spcAft>
          <a:spcPct val="0"/>
        </a:spcAft>
        <a:defRPr kumimoji="1" sz="2800" b="1">
          <a:solidFill>
            <a:schemeClr val="tx2"/>
          </a:solidFill>
          <a:latin typeface="Arial" charset="0"/>
          <a:ea typeface="ヒラギノ明朝 Pro W6" charset="0"/>
          <a:cs typeface="ヒラギノ明朝 Pro W6" charset="0"/>
        </a:defRPr>
      </a:lvl6pPr>
      <a:lvl7pPr marL="914400" algn="r" rtl="0" fontAlgn="base">
        <a:spcBef>
          <a:spcPct val="0"/>
        </a:spcBef>
        <a:spcAft>
          <a:spcPct val="0"/>
        </a:spcAft>
        <a:defRPr kumimoji="1" sz="2800" b="1">
          <a:solidFill>
            <a:schemeClr val="tx2"/>
          </a:solidFill>
          <a:latin typeface="Arial" charset="0"/>
          <a:ea typeface="ヒラギノ明朝 Pro W6" charset="0"/>
          <a:cs typeface="ヒラギノ明朝 Pro W6" charset="0"/>
        </a:defRPr>
      </a:lvl7pPr>
      <a:lvl8pPr marL="1371600" algn="r" rtl="0" fontAlgn="base">
        <a:spcBef>
          <a:spcPct val="0"/>
        </a:spcBef>
        <a:spcAft>
          <a:spcPct val="0"/>
        </a:spcAft>
        <a:defRPr kumimoji="1" sz="2800" b="1">
          <a:solidFill>
            <a:schemeClr val="tx2"/>
          </a:solidFill>
          <a:latin typeface="Arial" charset="0"/>
          <a:ea typeface="ヒラギノ明朝 Pro W6" charset="0"/>
          <a:cs typeface="ヒラギノ明朝 Pro W6" charset="0"/>
        </a:defRPr>
      </a:lvl8pPr>
      <a:lvl9pPr marL="1828800" algn="r" rtl="0" fontAlgn="base">
        <a:spcBef>
          <a:spcPct val="0"/>
        </a:spcBef>
        <a:spcAft>
          <a:spcPct val="0"/>
        </a:spcAft>
        <a:defRPr kumimoji="1" sz="2800" b="1">
          <a:solidFill>
            <a:schemeClr val="tx2"/>
          </a:solidFill>
          <a:latin typeface="Arial" charset="0"/>
          <a:ea typeface="ヒラギノ明朝 Pro W6" charset="0"/>
          <a:cs typeface="ヒラギノ明朝 Pro W6" charset="0"/>
        </a:defRPr>
      </a:lvl9pPr>
    </p:titleStyle>
    <p:bodyStyle>
      <a:lvl1pPr marL="284163" indent="-284163" algn="l" rtl="0" fontAlgn="base">
        <a:spcBef>
          <a:spcPct val="20000"/>
        </a:spcBef>
        <a:spcAft>
          <a:spcPct val="0"/>
        </a:spcAft>
        <a:buClr>
          <a:srgbClr val="000000"/>
        </a:buClr>
        <a:buFont typeface="Times" charset="0"/>
        <a:buChar char="•"/>
        <a:defRPr sz="2000">
          <a:solidFill>
            <a:schemeClr val="tx1"/>
          </a:solidFill>
          <a:latin typeface="Times"/>
          <a:ea typeface="+mn-ea"/>
          <a:cs typeface="+mn-cs"/>
        </a:defRPr>
      </a:lvl1pPr>
      <a:lvl2pPr marL="747713" indent="-293688" algn="l" rtl="0" fontAlgn="base">
        <a:spcBef>
          <a:spcPct val="20000"/>
        </a:spcBef>
        <a:spcAft>
          <a:spcPct val="0"/>
        </a:spcAft>
        <a:buClr>
          <a:srgbClr val="000000"/>
        </a:buClr>
        <a:buFont typeface="Times" charset="0"/>
        <a:buChar char="–"/>
        <a:defRPr kumimoji="1" sz="2000">
          <a:solidFill>
            <a:schemeClr val="tx1"/>
          </a:solidFill>
          <a:latin typeface="Times"/>
          <a:ea typeface="+mn-ea"/>
          <a:cs typeface="+mn-cs"/>
        </a:defRPr>
      </a:lvl2pPr>
      <a:lvl3pPr marL="1144588" indent="-225425" algn="l" rtl="0" fontAlgn="base">
        <a:spcBef>
          <a:spcPct val="20000"/>
        </a:spcBef>
        <a:spcAft>
          <a:spcPct val="0"/>
        </a:spcAft>
        <a:buClr>
          <a:srgbClr val="000000"/>
        </a:buClr>
        <a:buFont typeface="Times" charset="0"/>
        <a:buChar char="•"/>
        <a:defRPr kumimoji="1">
          <a:solidFill>
            <a:schemeClr val="tx1"/>
          </a:solidFill>
          <a:latin typeface="Times"/>
          <a:ea typeface="+mn-ea"/>
          <a:cs typeface="+mn-cs"/>
        </a:defRPr>
      </a:lvl3pPr>
      <a:lvl4pPr marL="1598613" indent="-227013" algn="l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000000"/>
        </a:buClr>
        <a:buFont typeface="Times" charset="0"/>
        <a:buChar char="–"/>
        <a:defRPr kumimoji="1" sz="1600">
          <a:solidFill>
            <a:schemeClr val="tx1"/>
          </a:solidFill>
          <a:latin typeface="Times"/>
          <a:ea typeface="+mn-ea"/>
          <a:cs typeface="+mn-cs"/>
        </a:defRPr>
      </a:lvl4pPr>
      <a:lvl5pPr marL="1995488" indent="-169863" algn="l" rtl="0" fontAlgn="base">
        <a:spcBef>
          <a:spcPct val="20000"/>
        </a:spcBef>
        <a:spcAft>
          <a:spcPct val="0"/>
        </a:spcAft>
        <a:buClr>
          <a:srgbClr val="000000"/>
        </a:buClr>
        <a:buFont typeface="Times" charset="0"/>
        <a:buChar char="»"/>
        <a:defRPr kumimoji="1" sz="1600">
          <a:solidFill>
            <a:schemeClr val="tx1"/>
          </a:solidFill>
          <a:latin typeface="Times"/>
          <a:ea typeface="+mn-ea"/>
          <a:cs typeface="+mn-cs"/>
        </a:defRPr>
      </a:lvl5pPr>
      <a:lvl6pPr marL="2452688" indent="-169863" algn="l" rtl="0" fontAlgn="base">
        <a:spcBef>
          <a:spcPct val="20000"/>
        </a:spcBef>
        <a:spcAft>
          <a:spcPct val="0"/>
        </a:spcAft>
        <a:buClr>
          <a:srgbClr val="000000"/>
        </a:buClr>
        <a:buFont typeface="Times" charset="0"/>
        <a:buChar char="»"/>
        <a:defRPr kumimoji="1" sz="1600">
          <a:solidFill>
            <a:schemeClr val="tx1"/>
          </a:solidFill>
          <a:latin typeface="+mn-lt"/>
          <a:ea typeface="+mn-ea"/>
          <a:cs typeface="+mn-cs"/>
        </a:defRPr>
      </a:lvl6pPr>
      <a:lvl7pPr marL="2909888" indent="-169863" algn="l" rtl="0" fontAlgn="base">
        <a:spcBef>
          <a:spcPct val="20000"/>
        </a:spcBef>
        <a:spcAft>
          <a:spcPct val="0"/>
        </a:spcAft>
        <a:buClr>
          <a:srgbClr val="000000"/>
        </a:buClr>
        <a:buFont typeface="Times" charset="0"/>
        <a:buChar char="»"/>
        <a:defRPr kumimoji="1" sz="1600">
          <a:solidFill>
            <a:schemeClr val="tx1"/>
          </a:solidFill>
          <a:latin typeface="+mn-lt"/>
          <a:ea typeface="+mn-ea"/>
          <a:cs typeface="+mn-cs"/>
        </a:defRPr>
      </a:lvl7pPr>
      <a:lvl8pPr marL="3367088" indent="-169863" algn="l" rtl="0" fontAlgn="base">
        <a:spcBef>
          <a:spcPct val="20000"/>
        </a:spcBef>
        <a:spcAft>
          <a:spcPct val="0"/>
        </a:spcAft>
        <a:buClr>
          <a:srgbClr val="000000"/>
        </a:buClr>
        <a:buFont typeface="Times" charset="0"/>
        <a:buChar char="»"/>
        <a:defRPr kumimoji="1" sz="1600">
          <a:solidFill>
            <a:schemeClr val="tx1"/>
          </a:solidFill>
          <a:latin typeface="+mn-lt"/>
          <a:ea typeface="+mn-ea"/>
          <a:cs typeface="+mn-cs"/>
        </a:defRPr>
      </a:lvl8pPr>
      <a:lvl9pPr marL="3824288" indent="-169863" algn="l" rtl="0" fontAlgn="base">
        <a:spcBef>
          <a:spcPct val="20000"/>
        </a:spcBef>
        <a:spcAft>
          <a:spcPct val="0"/>
        </a:spcAft>
        <a:buClr>
          <a:srgbClr val="000000"/>
        </a:buClr>
        <a:buFont typeface="Times" charset="0"/>
        <a:buChar char="»"/>
        <a:defRPr kumimoji="1" sz="1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09600" y="1143000"/>
            <a:ext cx="7772400" cy="685800"/>
          </a:xfrm>
        </p:spPr>
        <p:txBody>
          <a:bodyPr anchor="t"/>
          <a:lstStyle/>
          <a:p>
            <a:r>
              <a:rPr lang="en-US" dirty="0" smtClean="0">
                <a:latin typeface="Times"/>
                <a:cs typeface="Times"/>
              </a:rPr>
              <a:t>Practical Introduction to Model Fitting </a:t>
            </a:r>
            <a:br>
              <a:rPr lang="en-US" dirty="0" smtClean="0">
                <a:latin typeface="Times"/>
                <a:cs typeface="Times"/>
              </a:rPr>
            </a:br>
            <a:endParaRPr lang="en-US" dirty="0">
              <a:latin typeface="Times"/>
              <a:cs typeface="Times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755576" y="2060848"/>
            <a:ext cx="734047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000" dirty="0">
                <a:latin typeface="Times"/>
                <a:cs typeface="Times"/>
              </a:rPr>
              <a:t>6</a:t>
            </a:r>
            <a:r>
              <a:rPr lang="en-US" sz="2000" dirty="0" smtClean="0">
                <a:latin typeface="Times"/>
                <a:cs typeface="Times"/>
              </a:rPr>
              <a:t> examples of model fitting, all on real data : to be made </a:t>
            </a:r>
            <a:r>
              <a:rPr lang="en-US" sz="2000" b="1" dirty="0" smtClean="0">
                <a:latin typeface="Times"/>
                <a:cs typeface="Times"/>
              </a:rPr>
              <a:t>successively</a:t>
            </a:r>
            <a:endParaRPr lang="en-US" sz="2000" dirty="0">
              <a:latin typeface="Times"/>
              <a:cs typeface="Times"/>
            </a:endParaRPr>
          </a:p>
        </p:txBody>
      </p:sp>
      <p:sp>
        <p:nvSpPr>
          <p:cNvPr id="12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611560" y="2492896"/>
            <a:ext cx="6858000" cy="3744416"/>
          </a:xfrm>
        </p:spPr>
        <p:txBody>
          <a:bodyPr anchor="t"/>
          <a:lstStyle/>
          <a:p>
            <a:pPr marL="342900" indent="-342900" algn="l">
              <a:lnSpc>
                <a:spcPct val="200000"/>
              </a:lnSpc>
              <a:buFont typeface="+mj-lt"/>
              <a:buAutoNum type="arabicPeriod"/>
            </a:pPr>
            <a:r>
              <a:rPr lang="en-US" sz="1800" dirty="0" smtClean="0">
                <a:cs typeface="Times"/>
              </a:rPr>
              <a:t>fitting of a </a:t>
            </a:r>
            <a:r>
              <a:rPr lang="en-US" sz="1800" b="1" dirty="0" smtClean="0">
                <a:cs typeface="Times"/>
              </a:rPr>
              <a:t>simple</a:t>
            </a:r>
            <a:r>
              <a:rPr lang="en-US" sz="1800" dirty="0" smtClean="0">
                <a:cs typeface="Times"/>
              </a:rPr>
              <a:t> model on </a:t>
            </a:r>
            <a:r>
              <a:rPr lang="en-US" sz="1800" b="1" dirty="0" smtClean="0">
                <a:cs typeface="Times"/>
              </a:rPr>
              <a:t>one</a:t>
            </a:r>
            <a:r>
              <a:rPr lang="en-US" sz="1800" dirty="0" smtClean="0">
                <a:cs typeface="Times"/>
              </a:rPr>
              <a:t> file</a:t>
            </a:r>
          </a:p>
          <a:p>
            <a:pPr marL="342900" indent="-342900" algn="l">
              <a:lnSpc>
                <a:spcPct val="200000"/>
              </a:lnSpc>
              <a:buFont typeface="+mj-lt"/>
              <a:buAutoNum type="arabicPeriod"/>
            </a:pPr>
            <a:r>
              <a:rPr lang="en-US" sz="1800" dirty="0" smtClean="0">
                <a:cs typeface="Times"/>
              </a:rPr>
              <a:t>fitting with </a:t>
            </a:r>
            <a:r>
              <a:rPr lang="en-US" sz="1800" b="1" dirty="0" smtClean="0">
                <a:cs typeface="Times"/>
              </a:rPr>
              <a:t>parameters sharing </a:t>
            </a:r>
            <a:r>
              <a:rPr lang="en-US" sz="1800" dirty="0" smtClean="0">
                <a:cs typeface="Times"/>
              </a:rPr>
              <a:t>on several files</a:t>
            </a:r>
          </a:p>
          <a:p>
            <a:pPr marL="342900" indent="-342900" algn="l">
              <a:lnSpc>
                <a:spcPct val="200000"/>
              </a:lnSpc>
              <a:buFont typeface="+mj-lt"/>
              <a:buAutoNum type="arabicPeriod"/>
            </a:pPr>
            <a:r>
              <a:rPr lang="en-US" sz="1800" dirty="0" smtClean="0">
                <a:cs typeface="Times"/>
              </a:rPr>
              <a:t>fitting with  </a:t>
            </a:r>
            <a:r>
              <a:rPr lang="en-US" sz="1800" b="1" dirty="0" smtClean="0">
                <a:cs typeface="Times"/>
              </a:rPr>
              <a:t>degeneracies</a:t>
            </a:r>
          </a:p>
          <a:p>
            <a:pPr marL="342900" indent="-342900" algn="l">
              <a:lnSpc>
                <a:spcPct val="200000"/>
              </a:lnSpc>
              <a:buFont typeface="+mj-lt"/>
              <a:buAutoNum type="arabicPeriod"/>
            </a:pPr>
            <a:r>
              <a:rPr lang="en-US" sz="1800" dirty="0" smtClean="0">
                <a:cs typeface="Times"/>
              </a:rPr>
              <a:t>application to a set of AMBER data ...	</a:t>
            </a:r>
            <a:endParaRPr lang="en-US" sz="1800" dirty="0">
              <a:cs typeface="Times"/>
            </a:endParaRPr>
          </a:p>
          <a:p>
            <a:pPr marL="342900" indent="-342900" algn="l">
              <a:lnSpc>
                <a:spcPct val="200000"/>
              </a:lnSpc>
              <a:buFont typeface="+mj-lt"/>
              <a:buAutoNum type="arabicPeriod"/>
            </a:pPr>
            <a:r>
              <a:rPr lang="en-US" sz="1800" dirty="0" smtClean="0">
                <a:cs typeface="Times"/>
              </a:rPr>
              <a:t>and to another set of data 		</a:t>
            </a:r>
            <a:r>
              <a:rPr lang="en-US" sz="1800" b="1" dirty="0" smtClean="0">
                <a:cs typeface="Times"/>
                <a:sym typeface="Wingdings"/>
              </a:rPr>
              <a:t> </a:t>
            </a:r>
            <a:r>
              <a:rPr lang="en-US" sz="1800" b="1" dirty="0" smtClean="0">
                <a:cs typeface="Times"/>
              </a:rPr>
              <a:t>practice yourself</a:t>
            </a:r>
            <a:r>
              <a:rPr lang="en-US" sz="1800" dirty="0" smtClean="0">
                <a:cs typeface="Times"/>
              </a:rPr>
              <a:t>!</a:t>
            </a:r>
          </a:p>
          <a:p>
            <a:pPr marL="342900" indent="-342900" algn="l">
              <a:lnSpc>
                <a:spcPct val="200000"/>
              </a:lnSpc>
              <a:buFont typeface="+mj-lt"/>
              <a:buAutoNum type="arabicPeriod"/>
            </a:pPr>
            <a:r>
              <a:rPr lang="en-US" sz="1800" dirty="0" smtClean="0">
                <a:cs typeface="Times"/>
              </a:rPr>
              <a:t>fitting </a:t>
            </a:r>
            <a:r>
              <a:rPr lang="en-US" sz="1800" b="1" dirty="0" smtClean="0">
                <a:cs typeface="Times"/>
              </a:rPr>
              <a:t>a star + environment</a:t>
            </a:r>
            <a:endParaRPr lang="en-US" sz="1800" dirty="0">
              <a:cs typeface="Times"/>
            </a:endParaRPr>
          </a:p>
        </p:txBody>
      </p:sp>
      <p:sp>
        <p:nvSpPr>
          <p:cNvPr id="13" name="ZoneTexte 12"/>
          <p:cNvSpPr txBox="1"/>
          <p:nvPr/>
        </p:nvSpPr>
        <p:spPr>
          <a:xfrm rot="20839599">
            <a:off x="5363335" y="3661254"/>
            <a:ext cx="318548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rgbClr val="FF0C12"/>
                </a:solidFill>
                <a:latin typeface="Times"/>
                <a:cs typeface="Times"/>
              </a:rPr>
              <a:t>In red, questions or advices</a:t>
            </a:r>
          </a:p>
          <a:p>
            <a:r>
              <a:rPr lang="en-US" sz="1800" b="1" dirty="0" smtClean="0">
                <a:solidFill>
                  <a:srgbClr val="FF0C12"/>
                </a:solidFill>
                <a:latin typeface="Times"/>
                <a:cs typeface="Times"/>
              </a:rPr>
              <a:t> </a:t>
            </a:r>
            <a:endParaRPr lang="en-US" sz="1800" b="1" dirty="0" smtClean="0">
              <a:solidFill>
                <a:srgbClr val="FF0C12"/>
              </a:solidFill>
              <a:latin typeface="Times"/>
              <a:cs typeface="Times"/>
            </a:endParaRPr>
          </a:p>
          <a:p>
            <a:r>
              <a:rPr lang="en-US" sz="1800" b="1" dirty="0" smtClean="0">
                <a:solidFill>
                  <a:srgbClr val="FF0C12"/>
                </a:solidFill>
                <a:latin typeface="Times"/>
                <a:cs typeface="Times"/>
                <a:sym typeface="Wingdings"/>
              </a:rPr>
              <a:t> check with </a:t>
            </a:r>
            <a:r>
              <a:rPr lang="en-US" sz="1800" b="1" dirty="0">
                <a:solidFill>
                  <a:srgbClr val="FF0C12"/>
                </a:solidFill>
                <a:latin typeface="Times"/>
                <a:cs typeface="Times"/>
                <a:sym typeface="Wingdings"/>
              </a:rPr>
              <a:t>a “nice teacher”</a:t>
            </a:r>
            <a:endParaRPr lang="en-US" sz="1800" b="1" dirty="0">
              <a:solidFill>
                <a:srgbClr val="FF0C12"/>
              </a:solidFill>
              <a:latin typeface="Times"/>
              <a:cs typeface="Time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76200"/>
            <a:ext cx="7924800" cy="914400"/>
          </a:xfrm>
        </p:spPr>
        <p:txBody>
          <a:bodyPr/>
          <a:lstStyle/>
          <a:p>
            <a:r>
              <a:rPr lang="fr-FR" dirty="0" err="1" smtClean="0"/>
              <a:t>Exercise</a:t>
            </a:r>
            <a:r>
              <a:rPr lang="fr-FR" dirty="0" smtClean="0"/>
              <a:t> 5: </a:t>
            </a:r>
            <a:r>
              <a:rPr lang="fr-FR" dirty="0" err="1" smtClean="0"/>
              <a:t>another</a:t>
            </a:r>
            <a:r>
              <a:rPr lang="fr-FR" dirty="0" smtClean="0"/>
              <a:t> </a:t>
            </a:r>
            <a:r>
              <a:rPr lang="fr-FR" dirty="0" err="1" smtClean="0"/>
              <a:t>binary</a:t>
            </a:r>
            <a:endParaRPr lang="fr-FR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57200" y="1066800"/>
            <a:ext cx="8305800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marL="284163" indent="-284163" algn="l" rtl="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•"/>
              <a:defRPr sz="2000">
                <a:solidFill>
                  <a:schemeClr val="tx1"/>
                </a:solidFill>
                <a:latin typeface="Times"/>
                <a:ea typeface="+mn-ea"/>
                <a:cs typeface="+mn-cs"/>
              </a:defRPr>
            </a:lvl1pPr>
            <a:lvl2pPr marL="747713" indent="-293688" algn="l" rtl="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–"/>
              <a:defRPr kumimoji="1" sz="2000">
                <a:solidFill>
                  <a:schemeClr val="tx1"/>
                </a:solidFill>
                <a:latin typeface="Times"/>
                <a:ea typeface="+mn-ea"/>
                <a:cs typeface="+mn-cs"/>
              </a:defRPr>
            </a:lvl2pPr>
            <a:lvl3pPr marL="1144588" indent="-225425" algn="l" rtl="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•"/>
              <a:defRPr kumimoji="1">
                <a:solidFill>
                  <a:schemeClr val="tx1"/>
                </a:solidFill>
                <a:latin typeface="Times"/>
                <a:ea typeface="+mn-ea"/>
                <a:cs typeface="+mn-cs"/>
              </a:defRPr>
            </a:lvl3pPr>
            <a:lvl4pPr marL="1598613" indent="-227013" algn="l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–"/>
              <a:defRPr kumimoji="1" sz="1600">
                <a:solidFill>
                  <a:schemeClr val="tx1"/>
                </a:solidFill>
                <a:latin typeface="Times"/>
                <a:ea typeface="+mn-ea"/>
                <a:cs typeface="+mn-cs"/>
              </a:defRPr>
            </a:lvl4pPr>
            <a:lvl5pPr marL="1995488" indent="-169863" algn="l" rtl="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»"/>
              <a:defRPr kumimoji="1" sz="1600">
                <a:solidFill>
                  <a:schemeClr val="tx1"/>
                </a:solidFill>
                <a:latin typeface="Times"/>
                <a:ea typeface="+mn-ea"/>
                <a:cs typeface="+mn-cs"/>
              </a:defRPr>
            </a:lvl5pPr>
            <a:lvl6pPr marL="2452688" indent="-169863" algn="l" rtl="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09888" indent="-169863" algn="l" rtl="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67088" indent="-169863" algn="l" rtl="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24288" indent="-169863" algn="l" rtl="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cs typeface="Times"/>
              </a:rPr>
              <a:t>Load the data file </a:t>
            </a:r>
            <a:r>
              <a:rPr lang="en-US" b="1" dirty="0" smtClean="0">
                <a:cs typeface="Times"/>
              </a:rPr>
              <a:t>2004-BSC1948I.fits </a:t>
            </a:r>
            <a:r>
              <a:rPr lang="en-US" dirty="0" smtClean="0">
                <a:cs typeface="Times"/>
              </a:rPr>
              <a:t>from </a:t>
            </a:r>
            <a:r>
              <a:rPr lang="fr-FR" dirty="0"/>
              <a:t>the local </a:t>
            </a:r>
            <a:r>
              <a:rPr lang="fr-FR" dirty="0" err="1" smtClean="0"/>
              <a:t>repository</a:t>
            </a:r>
            <a:endParaRPr lang="fr-FR" i="1" dirty="0" smtClean="0">
              <a:solidFill>
                <a:srgbClr val="FF0000"/>
              </a:solidFill>
            </a:endParaRPr>
          </a:p>
          <a:p>
            <a:pPr marL="454025" lvl="1" indent="0">
              <a:buNone/>
            </a:pPr>
            <a:r>
              <a:rPr lang="fr-FR" sz="1600" dirty="0" smtClean="0">
                <a:solidFill>
                  <a:srgbClr val="000090"/>
                </a:solidFill>
              </a:rPr>
              <a:t> </a:t>
            </a:r>
          </a:p>
          <a:p>
            <a:pPr marL="454025" lvl="1" indent="0">
              <a:buNone/>
            </a:pPr>
            <a:endParaRPr lang="fr-FR" dirty="0" smtClean="0">
              <a:solidFill>
                <a:srgbClr val="000090"/>
              </a:solidFill>
            </a:endParaRPr>
          </a:p>
          <a:p>
            <a:r>
              <a:rPr lang="fr-FR" dirty="0" err="1" smtClean="0"/>
              <a:t>Conduct</a:t>
            </a:r>
            <a:r>
              <a:rPr lang="fr-FR" dirty="0" smtClean="0"/>
              <a:t> the fit </a:t>
            </a:r>
            <a:r>
              <a:rPr lang="fr-FR" dirty="0" err="1" smtClean="0"/>
              <a:t>like</a:t>
            </a:r>
            <a:r>
              <a:rPr lang="fr-FR" dirty="0" smtClean="0"/>
              <a:t> for </a:t>
            </a:r>
            <a:r>
              <a:rPr lang="fr-FR" dirty="0" err="1" smtClean="0"/>
              <a:t>Exercise</a:t>
            </a:r>
            <a:r>
              <a:rPr lang="fr-FR" dirty="0" smtClean="0"/>
              <a:t> 3</a:t>
            </a:r>
          </a:p>
          <a:p>
            <a:pPr marL="454025" lvl="1" indent="0">
              <a:buNone/>
            </a:pPr>
            <a:endParaRPr lang="fr-FR" sz="1600" b="1" dirty="0" smtClean="0">
              <a:solidFill>
                <a:srgbClr val="000090"/>
              </a:solidFill>
            </a:endParaRPr>
          </a:p>
          <a:p>
            <a:pPr marL="454025" lvl="1" indent="0">
              <a:buNone/>
            </a:pPr>
            <a:endParaRPr lang="fr-FR" sz="1600" dirty="0" smtClean="0">
              <a:solidFill>
                <a:srgbClr val="000090"/>
              </a:solidFill>
            </a:endParaRPr>
          </a:p>
          <a:p>
            <a:pPr marL="0" lvl="1" indent="0">
              <a:buNone/>
            </a:pPr>
            <a:r>
              <a:rPr lang="en-US" sz="1900" dirty="0" smtClean="0">
                <a:solidFill>
                  <a:srgbClr val="FF0C12"/>
                </a:solidFill>
                <a:cs typeface="Times"/>
              </a:rPr>
              <a:t>	Check </a:t>
            </a:r>
            <a:r>
              <a:rPr lang="en-US" sz="1900" dirty="0">
                <a:solidFill>
                  <a:srgbClr val="FF0C12"/>
                </a:solidFill>
                <a:cs typeface="Times"/>
              </a:rPr>
              <a:t>your solution with a “nice teacher” </a:t>
            </a:r>
            <a:endParaRPr lang="en-US" dirty="0">
              <a:solidFill>
                <a:srgbClr val="FF0C12"/>
              </a:solidFill>
              <a:cs typeface="Times"/>
            </a:endParaRP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b="1" dirty="0" smtClean="0"/>
              <a:t>					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29376145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76200"/>
            <a:ext cx="7924800" cy="914400"/>
          </a:xfrm>
        </p:spPr>
        <p:txBody>
          <a:bodyPr/>
          <a:lstStyle/>
          <a:p>
            <a:r>
              <a:rPr lang="fr-FR" dirty="0" err="1" smtClean="0"/>
              <a:t>Exercise</a:t>
            </a:r>
            <a:r>
              <a:rPr lang="fr-FR" dirty="0" smtClean="0"/>
              <a:t> 6: star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circumstellar</a:t>
            </a:r>
            <a:r>
              <a:rPr lang="fr-FR" dirty="0" smtClean="0"/>
              <a:t> </a:t>
            </a:r>
            <a:r>
              <a:rPr lang="fr-FR" dirty="0" err="1" smtClean="0"/>
              <a:t>environment</a:t>
            </a:r>
            <a:endParaRPr lang="fr-FR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57200" y="1066800"/>
            <a:ext cx="8305800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77500" lnSpcReduction="20000"/>
          </a:bodyPr>
          <a:lstStyle>
            <a:lvl1pPr marL="284163" indent="-284163" algn="l" rtl="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•"/>
              <a:defRPr sz="2000">
                <a:solidFill>
                  <a:schemeClr val="tx1"/>
                </a:solidFill>
                <a:latin typeface="Times"/>
                <a:ea typeface="+mn-ea"/>
                <a:cs typeface="+mn-cs"/>
              </a:defRPr>
            </a:lvl1pPr>
            <a:lvl2pPr marL="747713" indent="-293688" algn="l" rtl="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–"/>
              <a:defRPr kumimoji="1" sz="2000">
                <a:solidFill>
                  <a:schemeClr val="tx1"/>
                </a:solidFill>
                <a:latin typeface="Times"/>
                <a:ea typeface="+mn-ea"/>
                <a:cs typeface="+mn-cs"/>
              </a:defRPr>
            </a:lvl2pPr>
            <a:lvl3pPr marL="1144588" indent="-225425" algn="l" rtl="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•"/>
              <a:defRPr kumimoji="1">
                <a:solidFill>
                  <a:schemeClr val="tx1"/>
                </a:solidFill>
                <a:latin typeface="Times"/>
                <a:ea typeface="+mn-ea"/>
                <a:cs typeface="+mn-cs"/>
              </a:defRPr>
            </a:lvl3pPr>
            <a:lvl4pPr marL="1598613" indent="-227013" algn="l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–"/>
              <a:defRPr kumimoji="1" sz="1600">
                <a:solidFill>
                  <a:schemeClr val="tx1"/>
                </a:solidFill>
                <a:latin typeface="Times"/>
                <a:ea typeface="+mn-ea"/>
                <a:cs typeface="+mn-cs"/>
              </a:defRPr>
            </a:lvl4pPr>
            <a:lvl5pPr marL="1995488" indent="-169863" algn="l" rtl="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»"/>
              <a:defRPr kumimoji="1" sz="1600">
                <a:solidFill>
                  <a:schemeClr val="tx1"/>
                </a:solidFill>
                <a:latin typeface="Times"/>
                <a:ea typeface="+mn-ea"/>
                <a:cs typeface="+mn-cs"/>
              </a:defRPr>
            </a:lvl5pPr>
            <a:lvl6pPr marL="2452688" indent="-169863" algn="l" rtl="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09888" indent="-169863" algn="l" rtl="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67088" indent="-169863" algn="l" rtl="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24288" indent="-169863" algn="l" rtl="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300" dirty="0" smtClean="0">
                <a:cs typeface="Times"/>
              </a:rPr>
              <a:t>Load from </a:t>
            </a:r>
            <a:r>
              <a:rPr lang="fr-FR" sz="2300" dirty="0"/>
              <a:t>the local </a:t>
            </a:r>
            <a:r>
              <a:rPr lang="fr-FR" sz="2300" dirty="0" err="1" smtClean="0"/>
              <a:t>repository</a:t>
            </a:r>
            <a:r>
              <a:rPr lang="fr-FR" sz="2300" dirty="0" smtClean="0"/>
              <a:t> </a:t>
            </a:r>
            <a:r>
              <a:rPr lang="en-US" sz="2300" dirty="0" smtClean="0">
                <a:cs typeface="Times"/>
              </a:rPr>
              <a:t>the </a:t>
            </a:r>
            <a:r>
              <a:rPr lang="en-US" sz="2300" dirty="0">
                <a:cs typeface="Times"/>
              </a:rPr>
              <a:t>data </a:t>
            </a:r>
            <a:r>
              <a:rPr lang="en-US" sz="2300" dirty="0" smtClean="0">
                <a:cs typeface="Times"/>
              </a:rPr>
              <a:t>files:</a:t>
            </a:r>
          </a:p>
          <a:p>
            <a:pPr marL="0" indent="0">
              <a:buNone/>
            </a:pPr>
            <a:endParaRPr lang="en-US" sz="2300" dirty="0"/>
          </a:p>
          <a:p>
            <a:pPr marL="0" indent="0">
              <a:buNone/>
            </a:pPr>
            <a:r>
              <a:rPr lang="en-US" dirty="0">
                <a:solidFill>
                  <a:srgbClr val="000090"/>
                </a:solidFill>
              </a:rPr>
              <a:t>PRODUCT_V854Cen_1.46-1.86micron_2013-04-15T02_24_59.5317.fits</a:t>
            </a:r>
          </a:p>
          <a:p>
            <a:pPr marL="0" indent="0">
              <a:buNone/>
            </a:pPr>
            <a:r>
              <a:rPr lang="en-US" dirty="0">
                <a:solidFill>
                  <a:srgbClr val="000090"/>
                </a:solidFill>
              </a:rPr>
              <a:t>PRODUCT_V854Cen_1.46-1.86micron_2013-04-15T04_13_58.3409.fits</a:t>
            </a:r>
          </a:p>
          <a:p>
            <a:pPr marL="0" indent="0">
              <a:buNone/>
            </a:pPr>
            <a:r>
              <a:rPr lang="en-US" dirty="0">
                <a:solidFill>
                  <a:srgbClr val="000090"/>
                </a:solidFill>
              </a:rPr>
              <a:t>PRODUCT_V854Cen_1.46-1.86micron_2013-04-15T05_26_38.454.fits</a:t>
            </a:r>
          </a:p>
          <a:p>
            <a:pPr marL="0" indent="0">
              <a:buNone/>
            </a:pPr>
            <a:r>
              <a:rPr lang="en-US" dirty="0">
                <a:solidFill>
                  <a:srgbClr val="000090"/>
                </a:solidFill>
              </a:rPr>
              <a:t>PRODUCT_V854Cen_1.46-1.86micron_2013-04-15T06_50_18.1267.fits</a:t>
            </a:r>
          </a:p>
          <a:p>
            <a:pPr marL="0" indent="0">
              <a:buNone/>
            </a:pPr>
            <a:r>
              <a:rPr lang="en-US" dirty="0">
                <a:solidFill>
                  <a:srgbClr val="000090"/>
                </a:solidFill>
              </a:rPr>
              <a:t>PRODUCT_V854Cen_1.46-1.86micron_2013-04-15T07_13_12.1061.</a:t>
            </a:r>
            <a:r>
              <a:rPr lang="en-US" dirty="0" smtClean="0">
                <a:solidFill>
                  <a:srgbClr val="000090"/>
                </a:solidFill>
              </a:rPr>
              <a:t>fits        H-Band </a:t>
            </a:r>
            <a:endParaRPr lang="en-US" dirty="0">
              <a:solidFill>
                <a:srgbClr val="00009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90"/>
                </a:solidFill>
              </a:rPr>
              <a:t>PRODUCT_V854Cen_1.46-1.86micron_2013-04-16T03_42_06.1739.fits</a:t>
            </a:r>
          </a:p>
          <a:p>
            <a:pPr marL="0" indent="0">
              <a:buNone/>
            </a:pPr>
            <a:r>
              <a:rPr lang="en-US" dirty="0">
                <a:solidFill>
                  <a:srgbClr val="000090"/>
                </a:solidFill>
              </a:rPr>
              <a:t>PRODUCT_V854Cen_1.46-1.86micron_2013-04-16T04_56_19.7271.fits</a:t>
            </a:r>
          </a:p>
          <a:p>
            <a:pPr marL="0" indent="0">
              <a:buNone/>
            </a:pPr>
            <a:r>
              <a:rPr lang="en-US" dirty="0">
                <a:solidFill>
                  <a:srgbClr val="000090"/>
                </a:solidFill>
              </a:rPr>
              <a:t>PRODUCT_V854Cen_1.46-1.86micron_2013-04-16T06_12_39.1413.fits</a:t>
            </a:r>
          </a:p>
          <a:p>
            <a:pPr marL="0" indent="0">
              <a:buNone/>
            </a:pPr>
            <a:r>
              <a:rPr lang="en-US" dirty="0">
                <a:solidFill>
                  <a:srgbClr val="000090"/>
                </a:solidFill>
              </a:rPr>
              <a:t>PRODUCT_V854Cen_1.46-1.86micron_2013-04-16T07_26_33.8922.fits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PRODUCT_V854Cen_1.90-2.45micron_2013-04-15T02_24_59.5317.fits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PRODUCT_V854Cen_1.90-2.45micron_2013-04-15T04_13_58.3409.fits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PRODUCT_V854Cen_1.90-2.45micron_2013-04-15T05_26_38.4540.fits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PRODUCT_V854Cen_1.90-2.45micron_2013-04-15T06_50_18.1267.fits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PRODUCT_V854Cen_1.90-2.45micron_2013-04-15T07_13_12.1061.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fits         K-Band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PRODUCT_V854Cen_1.90-2.52micron_2013-04-16T03_42_06.1739.fits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PRODUCT_V854Cen_1.90-2.52micron_2013-04-16T04_56_19.7271.fits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PRODUCT_V854Cen_1.90-2.52micron_2013-04-16T06_12_39.1413.fits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PRODUCT_V854Cen_1.90-2.52micron_2013-04-16T07_26_33.8922.fits</a:t>
            </a:r>
            <a:endParaRPr lang="fr-FR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454025" lvl="1" indent="0">
              <a:buNone/>
            </a:pPr>
            <a:r>
              <a:rPr lang="fr-FR" b="1" dirty="0" smtClean="0"/>
              <a:t>					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12636363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76200"/>
            <a:ext cx="7924800" cy="914400"/>
          </a:xfrm>
        </p:spPr>
        <p:txBody>
          <a:bodyPr/>
          <a:lstStyle/>
          <a:p>
            <a:r>
              <a:rPr lang="fr-FR" dirty="0" err="1" smtClean="0"/>
              <a:t>Exercise</a:t>
            </a:r>
            <a:r>
              <a:rPr lang="fr-FR" dirty="0" smtClean="0"/>
              <a:t> 6-2</a:t>
            </a:r>
            <a:endParaRPr lang="fr-FR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57200" y="1066800"/>
            <a:ext cx="8305800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marL="284163" indent="-284163" algn="l" rtl="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•"/>
              <a:defRPr sz="2000">
                <a:solidFill>
                  <a:schemeClr val="tx1"/>
                </a:solidFill>
                <a:latin typeface="Times"/>
                <a:ea typeface="+mn-ea"/>
                <a:cs typeface="+mn-cs"/>
              </a:defRPr>
            </a:lvl1pPr>
            <a:lvl2pPr marL="747713" indent="-293688" algn="l" rtl="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–"/>
              <a:defRPr kumimoji="1" sz="2000">
                <a:solidFill>
                  <a:schemeClr val="tx1"/>
                </a:solidFill>
                <a:latin typeface="Times"/>
                <a:ea typeface="+mn-ea"/>
                <a:cs typeface="+mn-cs"/>
              </a:defRPr>
            </a:lvl2pPr>
            <a:lvl3pPr marL="1144588" indent="-225425" algn="l" rtl="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•"/>
              <a:defRPr kumimoji="1">
                <a:solidFill>
                  <a:schemeClr val="tx1"/>
                </a:solidFill>
                <a:latin typeface="Times"/>
                <a:ea typeface="+mn-ea"/>
                <a:cs typeface="+mn-cs"/>
              </a:defRPr>
            </a:lvl3pPr>
            <a:lvl4pPr marL="1598613" indent="-227013" algn="l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–"/>
              <a:defRPr kumimoji="1" sz="1600">
                <a:solidFill>
                  <a:schemeClr val="tx1"/>
                </a:solidFill>
                <a:latin typeface="Times"/>
                <a:ea typeface="+mn-ea"/>
                <a:cs typeface="+mn-cs"/>
              </a:defRPr>
            </a:lvl4pPr>
            <a:lvl5pPr marL="1995488" indent="-169863" algn="l" rtl="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»"/>
              <a:defRPr kumimoji="1" sz="1600">
                <a:solidFill>
                  <a:schemeClr val="tx1"/>
                </a:solidFill>
                <a:latin typeface="Times"/>
                <a:ea typeface="+mn-ea"/>
                <a:cs typeface="+mn-cs"/>
              </a:defRPr>
            </a:lvl5pPr>
            <a:lvl6pPr marL="2452688" indent="-169863" algn="l" rtl="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09888" indent="-169863" algn="l" rtl="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67088" indent="-169863" algn="l" rtl="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24288" indent="-169863" algn="l" rtl="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Build a first model </a:t>
            </a:r>
            <a:r>
              <a:rPr lang="fr-FR" dirty="0" err="1" smtClean="0">
                <a:cs typeface="Times"/>
              </a:rPr>
              <a:t>with</a:t>
            </a:r>
            <a:r>
              <a:rPr lang="fr-FR" dirty="0" smtClean="0">
                <a:cs typeface="Times"/>
              </a:rPr>
              <a:t> an </a:t>
            </a:r>
            <a:r>
              <a:rPr lang="fr-FR" dirty="0" err="1" smtClean="0">
                <a:cs typeface="Times"/>
              </a:rPr>
              <a:t>unresolved</a:t>
            </a:r>
            <a:r>
              <a:rPr lang="fr-FR" dirty="0" smtClean="0">
                <a:cs typeface="Times"/>
              </a:rPr>
              <a:t> star and a simple </a:t>
            </a:r>
            <a:r>
              <a:rPr lang="fr-FR" dirty="0" err="1" smtClean="0">
                <a:cs typeface="Times"/>
              </a:rPr>
              <a:t>environment</a:t>
            </a:r>
            <a:endParaRPr lang="fr-FR" dirty="0" smtClean="0">
              <a:cs typeface="Times"/>
            </a:endParaRPr>
          </a:p>
          <a:p>
            <a:endParaRPr lang="fr-FR" dirty="0">
              <a:cs typeface="Times"/>
            </a:endParaRPr>
          </a:p>
          <a:p>
            <a:pPr marL="0" indent="0">
              <a:buNone/>
            </a:pPr>
            <a:endParaRPr lang="fr-FR" dirty="0" smtClean="0">
              <a:cs typeface="Times"/>
            </a:endParaRPr>
          </a:p>
          <a:p>
            <a:pPr marL="0" indent="0">
              <a:buNone/>
            </a:pPr>
            <a:r>
              <a:rPr lang="fr-FR" dirty="0" smtClean="0">
                <a:cs typeface="Times"/>
              </a:rPr>
              <a:t>	</a:t>
            </a:r>
            <a:r>
              <a:rPr lang="fr-FR" dirty="0" smtClean="0">
                <a:solidFill>
                  <a:srgbClr val="FF0C12"/>
                </a:solidFill>
                <a:cs typeface="Times"/>
              </a:rPr>
              <a:t>Check the </a:t>
            </a:r>
            <a:r>
              <a:rPr lang="fr-FR" dirty="0" err="1" smtClean="0">
                <a:solidFill>
                  <a:srgbClr val="FF0C12"/>
                </a:solidFill>
                <a:cs typeface="Times"/>
              </a:rPr>
              <a:t>results</a:t>
            </a:r>
            <a:r>
              <a:rPr lang="fr-FR" dirty="0" smtClean="0">
                <a:solidFill>
                  <a:srgbClr val="FF0C12"/>
                </a:solidFill>
                <a:cs typeface="Times"/>
              </a:rPr>
              <a:t> of </a:t>
            </a:r>
            <a:r>
              <a:rPr lang="fr-FR" dirty="0" err="1" smtClean="0">
                <a:solidFill>
                  <a:srgbClr val="FF0C12"/>
                </a:solidFill>
                <a:cs typeface="Times"/>
              </a:rPr>
              <a:t>your</a:t>
            </a:r>
            <a:r>
              <a:rPr lang="fr-FR" dirty="0" smtClean="0">
                <a:solidFill>
                  <a:srgbClr val="FF0C12"/>
                </a:solidFill>
                <a:cs typeface="Times"/>
              </a:rPr>
              <a:t> </a:t>
            </a:r>
            <a:r>
              <a:rPr lang="fr-FR" dirty="0" err="1" smtClean="0">
                <a:solidFill>
                  <a:srgbClr val="FF0C12"/>
                </a:solidFill>
                <a:cs typeface="Times"/>
              </a:rPr>
              <a:t>fits</a:t>
            </a:r>
            <a:r>
              <a:rPr lang="fr-FR" dirty="0" smtClean="0">
                <a:solidFill>
                  <a:srgbClr val="FF0C12"/>
                </a:solidFill>
                <a:cs typeface="Times"/>
              </a:rPr>
              <a:t> </a:t>
            </a:r>
            <a:r>
              <a:rPr lang="fr-FR" dirty="0" err="1" smtClean="0">
                <a:solidFill>
                  <a:srgbClr val="FF0C12"/>
                </a:solidFill>
                <a:cs typeface="Times"/>
              </a:rPr>
              <a:t>with</a:t>
            </a:r>
            <a:r>
              <a:rPr lang="fr-FR" dirty="0">
                <a:solidFill>
                  <a:srgbClr val="FF0C12"/>
                </a:solidFill>
                <a:cs typeface="Times"/>
              </a:rPr>
              <a:t> </a:t>
            </a:r>
            <a:r>
              <a:rPr lang="fr-FR" dirty="0" smtClean="0">
                <a:solidFill>
                  <a:srgbClr val="FF0C12"/>
                </a:solidFill>
                <a:cs typeface="Times"/>
              </a:rPr>
              <a:t>a </a:t>
            </a:r>
            <a:r>
              <a:rPr lang="fr-FR" dirty="0" err="1" smtClean="0">
                <a:solidFill>
                  <a:srgbClr val="FF0C12"/>
                </a:solidFill>
                <a:cs typeface="Times"/>
              </a:rPr>
              <a:t>nice</a:t>
            </a:r>
            <a:r>
              <a:rPr lang="fr-FR" dirty="0" smtClean="0">
                <a:solidFill>
                  <a:srgbClr val="FF0C12"/>
                </a:solidFill>
                <a:cs typeface="Times"/>
              </a:rPr>
              <a:t> </a:t>
            </a:r>
            <a:r>
              <a:rPr lang="fr-FR" dirty="0" err="1" smtClean="0">
                <a:solidFill>
                  <a:srgbClr val="FF0C12"/>
                </a:solidFill>
                <a:cs typeface="Times"/>
              </a:rPr>
              <a:t>teacher</a:t>
            </a:r>
            <a:endParaRPr lang="fr-FR" dirty="0" smtClean="0">
              <a:solidFill>
                <a:srgbClr val="FF0C12"/>
              </a:solidFill>
              <a:cs typeface="Times"/>
            </a:endParaRPr>
          </a:p>
          <a:p>
            <a:pPr marL="0" indent="0">
              <a:buNone/>
            </a:pPr>
            <a:endParaRPr lang="fr-FR" dirty="0" smtClean="0">
              <a:solidFill>
                <a:srgbClr val="FF0C12"/>
              </a:solidFill>
              <a:cs typeface="Times"/>
            </a:endParaRPr>
          </a:p>
          <a:p>
            <a:pPr marL="0" lvl="1" indent="0">
              <a:buNone/>
            </a:pPr>
            <a:r>
              <a:rPr lang="fr-FR" dirty="0" smtClean="0">
                <a:solidFill>
                  <a:srgbClr val="FF0C12"/>
                </a:solidFill>
                <a:cs typeface="Times"/>
              </a:rPr>
              <a:t>	</a:t>
            </a:r>
            <a:r>
              <a:rPr lang="fr-FR" dirty="0">
                <a:solidFill>
                  <a:srgbClr val="FF0C12"/>
                </a:solidFill>
                <a:cs typeface="Times"/>
              </a:rPr>
              <a:t>You </a:t>
            </a:r>
            <a:r>
              <a:rPr lang="fr-FR" dirty="0" err="1">
                <a:solidFill>
                  <a:srgbClr val="FF0C12"/>
                </a:solidFill>
                <a:cs typeface="Times"/>
              </a:rPr>
              <a:t>may</a:t>
            </a:r>
            <a:r>
              <a:rPr lang="fr-FR" dirty="0">
                <a:solidFill>
                  <a:srgbClr val="FF0C12"/>
                </a:solidFill>
                <a:cs typeface="Times"/>
              </a:rPr>
              <a:t> </a:t>
            </a:r>
            <a:r>
              <a:rPr lang="fr-FR" dirty="0" err="1" smtClean="0">
                <a:solidFill>
                  <a:srgbClr val="FF0C12"/>
                </a:solidFill>
                <a:cs typeface="Times"/>
              </a:rPr>
              <a:t>ask</a:t>
            </a:r>
            <a:r>
              <a:rPr lang="fr-FR" dirty="0" smtClean="0">
                <a:solidFill>
                  <a:srgbClr val="FF0C12"/>
                </a:solidFill>
                <a:cs typeface="Times"/>
              </a:rPr>
              <a:t> </a:t>
            </a:r>
            <a:r>
              <a:rPr lang="en-US" sz="1900" dirty="0">
                <a:solidFill>
                  <a:srgbClr val="FF0C12"/>
                </a:solidFill>
                <a:cs typeface="Times"/>
              </a:rPr>
              <a:t>a “nice teacher” </a:t>
            </a:r>
            <a:r>
              <a:rPr lang="fr-FR" dirty="0" smtClean="0">
                <a:solidFill>
                  <a:srgbClr val="FF0C12"/>
                </a:solidFill>
                <a:cs typeface="Times"/>
              </a:rPr>
              <a:t>for </a:t>
            </a:r>
            <a:r>
              <a:rPr lang="fr-FR" dirty="0">
                <a:solidFill>
                  <a:srgbClr val="FF0C12"/>
                </a:solidFill>
                <a:cs typeface="Times"/>
              </a:rPr>
              <a:t>a clue </a:t>
            </a:r>
          </a:p>
          <a:p>
            <a:pPr marL="0" indent="0">
              <a:buNone/>
            </a:pPr>
            <a:endParaRPr lang="fr-FR" dirty="0" smtClean="0">
              <a:solidFill>
                <a:srgbClr val="FF0C12"/>
              </a:solidFill>
              <a:cs typeface="Times"/>
            </a:endParaRPr>
          </a:p>
          <a:p>
            <a:pPr marL="0" indent="0">
              <a:buNone/>
            </a:pPr>
            <a:r>
              <a:rPr lang="fr-FR" dirty="0" smtClean="0">
                <a:solidFill>
                  <a:srgbClr val="1E23BC"/>
                </a:solidFill>
                <a:cs typeface="Times"/>
              </a:rPr>
              <a:t> </a:t>
            </a:r>
            <a:endParaRPr lang="en-US" dirty="0" smtClean="0">
              <a:solidFill>
                <a:srgbClr val="1E23BC"/>
              </a:solidFill>
              <a:cs typeface="Times"/>
            </a:endParaRPr>
          </a:p>
          <a:p>
            <a:pPr marL="0" indent="0">
              <a:buNone/>
            </a:pPr>
            <a:endParaRPr lang="en-US" dirty="0"/>
          </a:p>
          <a:p>
            <a:pPr marL="454025" lvl="1" indent="0">
              <a:buNone/>
            </a:pPr>
            <a:r>
              <a:rPr lang="fr-FR" b="1" dirty="0" smtClean="0"/>
              <a:t>					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38193751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76200"/>
            <a:ext cx="7924800" cy="914400"/>
          </a:xfrm>
        </p:spPr>
        <p:txBody>
          <a:bodyPr/>
          <a:lstStyle/>
          <a:p>
            <a:r>
              <a:rPr lang="en-US" dirty="0" smtClean="0">
                <a:latin typeface="Times"/>
                <a:cs typeface="Times"/>
              </a:rPr>
              <a:t>Exercise 1- simple fit</a:t>
            </a:r>
            <a:br>
              <a:rPr lang="en-US" dirty="0" smtClean="0">
                <a:latin typeface="Times"/>
                <a:cs typeface="Times"/>
              </a:rPr>
            </a:br>
            <a:r>
              <a:rPr lang="en-US" sz="2400" dirty="0">
                <a:solidFill>
                  <a:srgbClr val="000000"/>
                </a:solidFill>
                <a:cs typeface="Times"/>
              </a:rPr>
              <a:t>1.1</a:t>
            </a:r>
            <a:r>
              <a:rPr lang="en-US" dirty="0" smtClean="0">
                <a:latin typeface="Times"/>
                <a:cs typeface="Times"/>
              </a:rPr>
              <a:t> </a:t>
            </a:r>
            <a:endParaRPr lang="en-US" dirty="0">
              <a:latin typeface="Times"/>
              <a:cs typeface="Time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57200" y="1066800"/>
            <a:ext cx="8305800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85000" lnSpcReduction="20000"/>
          </a:bodyPr>
          <a:lstStyle>
            <a:lvl1pPr marL="284163" indent="-284163" algn="l" rtl="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•"/>
              <a:defRPr sz="2000">
                <a:solidFill>
                  <a:schemeClr val="tx1"/>
                </a:solidFill>
                <a:latin typeface="Times"/>
                <a:ea typeface="+mn-ea"/>
                <a:cs typeface="+mn-cs"/>
              </a:defRPr>
            </a:lvl1pPr>
            <a:lvl2pPr marL="747713" indent="-293688" algn="l" rtl="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–"/>
              <a:defRPr kumimoji="1" sz="2000">
                <a:solidFill>
                  <a:schemeClr val="tx1"/>
                </a:solidFill>
                <a:latin typeface="Times"/>
                <a:ea typeface="+mn-ea"/>
                <a:cs typeface="+mn-cs"/>
              </a:defRPr>
            </a:lvl2pPr>
            <a:lvl3pPr marL="1144588" indent="-225425" algn="l" rtl="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•"/>
              <a:defRPr kumimoji="1">
                <a:solidFill>
                  <a:schemeClr val="tx1"/>
                </a:solidFill>
                <a:latin typeface="Times"/>
                <a:ea typeface="+mn-ea"/>
                <a:cs typeface="+mn-cs"/>
              </a:defRPr>
            </a:lvl3pPr>
            <a:lvl4pPr marL="1598613" indent="-227013" algn="l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–"/>
              <a:defRPr kumimoji="1" sz="1600">
                <a:solidFill>
                  <a:schemeClr val="tx1"/>
                </a:solidFill>
                <a:latin typeface="Times"/>
                <a:ea typeface="+mn-ea"/>
                <a:cs typeface="+mn-cs"/>
              </a:defRPr>
            </a:lvl4pPr>
            <a:lvl5pPr marL="1995488" indent="-169863" algn="l" rtl="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»"/>
              <a:defRPr kumimoji="1" sz="1600">
                <a:solidFill>
                  <a:schemeClr val="tx1"/>
                </a:solidFill>
                <a:latin typeface="Times"/>
                <a:ea typeface="+mn-ea"/>
                <a:cs typeface="+mn-cs"/>
              </a:defRPr>
            </a:lvl5pPr>
            <a:lvl6pPr marL="2452688" indent="-169863" algn="l" rtl="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09888" indent="-169863" algn="l" rtl="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67088" indent="-169863" algn="l" rtl="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24288" indent="-169863" algn="l" rtl="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cs typeface="Times"/>
              </a:rPr>
              <a:t>Launch  </a:t>
            </a:r>
            <a:r>
              <a:rPr lang="en-US" dirty="0" err="1" smtClean="0">
                <a:cs typeface="Times"/>
              </a:rPr>
              <a:t>LITpro</a:t>
            </a:r>
            <a:endParaRPr lang="en-US" dirty="0" smtClean="0">
              <a:cs typeface="Times"/>
            </a:endParaRPr>
          </a:p>
          <a:p>
            <a:endParaRPr lang="en-US" dirty="0" smtClean="0">
              <a:cs typeface="Times"/>
            </a:endParaRPr>
          </a:p>
          <a:p>
            <a:r>
              <a:rPr lang="en-US" dirty="0">
                <a:cs typeface="Times"/>
              </a:rPr>
              <a:t>Load the  file </a:t>
            </a:r>
            <a:r>
              <a:rPr lang="en-US" b="1" dirty="0">
                <a:cs typeface="Times"/>
              </a:rPr>
              <a:t>arcturus.1.79mu.oifits </a:t>
            </a:r>
            <a:r>
              <a:rPr lang="fr-FR" dirty="0" err="1" smtClean="0"/>
              <a:t>from</a:t>
            </a:r>
            <a:r>
              <a:rPr lang="fr-FR" dirty="0" smtClean="0"/>
              <a:t> the local </a:t>
            </a:r>
            <a:r>
              <a:rPr lang="fr-FR" dirty="0" err="1" smtClean="0"/>
              <a:t>repository</a:t>
            </a:r>
            <a:r>
              <a:rPr lang="fr-FR" dirty="0" smtClean="0"/>
              <a:t> </a:t>
            </a:r>
            <a:r>
              <a:rPr lang="fr-FR" b="1" i="1" dirty="0" smtClean="0"/>
              <a:t>/home/user/</a:t>
            </a:r>
            <a:r>
              <a:rPr lang="fr-FR" b="1" i="1" dirty="0" err="1" smtClean="0"/>
              <a:t>LITpro</a:t>
            </a:r>
            <a:r>
              <a:rPr lang="fr-FR" b="1" i="1" dirty="0"/>
              <a:t>/data</a:t>
            </a:r>
            <a:r>
              <a:rPr lang="fr-FR" b="1" dirty="0" smtClean="0"/>
              <a:t> </a:t>
            </a:r>
            <a:endParaRPr lang="fr-FR" b="1" dirty="0"/>
          </a:p>
          <a:p>
            <a:pPr marL="0" indent="0">
              <a:buNone/>
            </a:pPr>
            <a:endParaRPr lang="fr-FR" dirty="0" smtClean="0"/>
          </a:p>
          <a:p>
            <a:r>
              <a:rPr lang="en-US" dirty="0">
                <a:cs typeface="Times"/>
              </a:rPr>
              <a:t>Proceed with these steps:</a:t>
            </a:r>
          </a:p>
          <a:p>
            <a:pPr lvl="1"/>
            <a:r>
              <a:rPr lang="en-US" sz="1800" dirty="0" smtClean="0">
                <a:cs typeface="Times"/>
              </a:rPr>
              <a:t>Select   File  &gt; New settings</a:t>
            </a:r>
          </a:p>
          <a:p>
            <a:pPr lvl="1"/>
            <a:r>
              <a:rPr lang="en-US" sz="1800" dirty="0" smtClean="0">
                <a:cs typeface="Times"/>
              </a:rPr>
              <a:t>Click  “Load </a:t>
            </a:r>
            <a:r>
              <a:rPr lang="en-US" sz="1800" dirty="0" err="1" smtClean="0">
                <a:cs typeface="Times"/>
              </a:rPr>
              <a:t>oifiles</a:t>
            </a:r>
            <a:r>
              <a:rPr lang="en-US" sz="1800" dirty="0" smtClean="0">
                <a:cs typeface="Times"/>
              </a:rPr>
              <a:t>”</a:t>
            </a:r>
          </a:p>
          <a:p>
            <a:pPr marL="919163" lvl="2" indent="0">
              <a:buFont typeface="Times" charset="0"/>
              <a:buNone/>
            </a:pPr>
            <a:r>
              <a:rPr lang="en-US" sz="1600" dirty="0" smtClean="0">
                <a:solidFill>
                  <a:srgbClr val="FF0000"/>
                </a:solidFill>
                <a:cs typeface="Times"/>
              </a:rPr>
              <a:t>		</a:t>
            </a:r>
            <a:r>
              <a:rPr lang="en-US" sz="1800" dirty="0" smtClean="0">
                <a:solidFill>
                  <a:srgbClr val="FF0000"/>
                </a:solidFill>
                <a:cs typeface="Times"/>
              </a:rPr>
              <a:t>What kind of data did you load ?</a:t>
            </a:r>
            <a:r>
              <a:rPr lang="en-US" sz="1800" dirty="0" smtClean="0">
                <a:solidFill>
                  <a:srgbClr val="1E23BC"/>
                </a:solidFill>
                <a:cs typeface="Times"/>
              </a:rPr>
              <a:t> </a:t>
            </a:r>
          </a:p>
          <a:p>
            <a:pPr lvl="1"/>
            <a:r>
              <a:rPr lang="en-US" sz="1800" dirty="0" smtClean="0">
                <a:cs typeface="Times"/>
              </a:rPr>
              <a:t>explore the data :</a:t>
            </a:r>
          </a:p>
          <a:p>
            <a:pPr marL="919163" lvl="2" indent="0">
              <a:buNone/>
            </a:pPr>
            <a:r>
              <a:rPr lang="en-US" sz="1800" dirty="0" smtClean="0">
                <a:cs typeface="Times"/>
              </a:rPr>
              <a:t>In File Panel, with “Plot VIS2DATA…”, UV coverage,…</a:t>
            </a:r>
          </a:p>
          <a:p>
            <a:pPr marL="919163" lvl="2" indent="0">
              <a:buFont typeface="Times" charset="0"/>
              <a:buNone/>
            </a:pPr>
            <a:r>
              <a:rPr lang="en-US" sz="1800" dirty="0" smtClean="0">
                <a:solidFill>
                  <a:srgbClr val="FF0000"/>
                </a:solidFill>
                <a:cs typeface="Times"/>
              </a:rPr>
              <a:t>		What clue do you get from the OI_T3 data ?</a:t>
            </a:r>
          </a:p>
          <a:p>
            <a:pPr marL="919163" lvl="2" indent="0">
              <a:buFont typeface="Times" charset="0"/>
              <a:buNone/>
            </a:pPr>
            <a:r>
              <a:rPr lang="en-US" sz="1800" dirty="0">
                <a:solidFill>
                  <a:srgbClr val="FF0000"/>
                </a:solidFill>
                <a:cs typeface="Times"/>
              </a:rPr>
              <a:t>	</a:t>
            </a:r>
            <a:r>
              <a:rPr lang="en-US" sz="1800" dirty="0" smtClean="0">
                <a:solidFill>
                  <a:srgbClr val="FF0000"/>
                </a:solidFill>
                <a:cs typeface="Times"/>
              </a:rPr>
              <a:t>	</a:t>
            </a:r>
            <a:r>
              <a:rPr lang="en-US" sz="1800" dirty="0" smtClean="0">
                <a:solidFill>
                  <a:srgbClr val="1E23BC"/>
                </a:solidFill>
                <a:cs typeface="Times"/>
              </a:rPr>
              <a:t> </a:t>
            </a:r>
          </a:p>
          <a:p>
            <a:pPr lvl="1"/>
            <a:r>
              <a:rPr lang="en-US" sz="1800" dirty="0" smtClean="0">
                <a:cs typeface="Times"/>
              </a:rPr>
              <a:t>Add a target (click “Targets”)</a:t>
            </a:r>
          </a:p>
          <a:p>
            <a:pPr lvl="1"/>
            <a:r>
              <a:rPr lang="en-US" sz="1800" dirty="0" smtClean="0">
                <a:cs typeface="Times"/>
              </a:rPr>
              <a:t>Add model  (for ex. disk)</a:t>
            </a:r>
          </a:p>
          <a:p>
            <a:pPr lvl="1"/>
            <a:r>
              <a:rPr lang="en-US" sz="1800" dirty="0" smtClean="0">
                <a:cs typeface="Times"/>
              </a:rPr>
              <a:t>Initialize the parameters  and select the useful data   </a:t>
            </a:r>
            <a:r>
              <a:rPr lang="en-US" sz="1800" dirty="0" smtClean="0">
                <a:solidFill>
                  <a:srgbClr val="1E23BC"/>
                </a:solidFill>
                <a:cs typeface="Times"/>
              </a:rPr>
              <a:t> </a:t>
            </a:r>
          </a:p>
          <a:p>
            <a:pPr lvl="1"/>
            <a:r>
              <a:rPr lang="en-US" sz="1800" dirty="0" smtClean="0">
                <a:cs typeface="Times"/>
              </a:rPr>
              <a:t>Run fit</a:t>
            </a:r>
            <a:endParaRPr lang="en-US" sz="1600" dirty="0" smtClean="0">
              <a:cs typeface="Times"/>
            </a:endParaRPr>
          </a:p>
          <a:p>
            <a:pPr lvl="1"/>
            <a:r>
              <a:rPr lang="en-US" sz="1800" dirty="0" smtClean="0">
                <a:cs typeface="Times"/>
              </a:rPr>
              <a:t>Visualize the result of the fit: tables, plots</a:t>
            </a:r>
          </a:p>
          <a:p>
            <a:pPr marL="1825625" lvl="4" indent="0">
              <a:buNone/>
            </a:pPr>
            <a:endParaRPr lang="en-US" sz="1800" dirty="0" smtClean="0">
              <a:cs typeface="Times"/>
            </a:endParaRPr>
          </a:p>
          <a:p>
            <a:r>
              <a:rPr lang="en-US" sz="1800" dirty="0" smtClean="0">
                <a:cs typeface="Times"/>
              </a:rPr>
              <a:t>Try a fit after removing the setting “Normalize total flux”: </a:t>
            </a:r>
          </a:p>
          <a:p>
            <a:pPr marL="454025" lvl="1" indent="0">
              <a:buNone/>
            </a:pPr>
            <a:r>
              <a:rPr lang="en-US" sz="1800" dirty="0" smtClean="0">
                <a:cs typeface="Times"/>
              </a:rPr>
              <a:t>			 </a:t>
            </a:r>
            <a:r>
              <a:rPr lang="en-US" sz="1800" dirty="0" smtClean="0">
                <a:solidFill>
                  <a:srgbClr val="FF0000"/>
                </a:solidFill>
                <a:cs typeface="Times"/>
              </a:rPr>
              <a:t>Explain the value of parameters and of Chi2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rgbClr val="1E23BC"/>
                </a:solidFill>
                <a:cs typeface="Times"/>
              </a:rPr>
              <a:t> </a:t>
            </a:r>
          </a:p>
          <a:p>
            <a:r>
              <a:rPr lang="en-US" sz="1800" dirty="0" smtClean="0">
                <a:cs typeface="Times"/>
              </a:rPr>
              <a:t>Save the settings  (click File &gt; Save settings )</a:t>
            </a:r>
          </a:p>
        </p:txBody>
      </p:sp>
    </p:spTree>
    <p:extLst>
      <p:ext uri="{BB962C8B-B14F-4D97-AF65-F5344CB8AC3E}">
        <p14:creationId xmlns:p14="http://schemas.microsoft.com/office/powerpoint/2010/main" val="6445480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76200"/>
            <a:ext cx="7924800" cy="914400"/>
          </a:xfrm>
        </p:spPr>
        <p:txBody>
          <a:bodyPr/>
          <a:lstStyle/>
          <a:p>
            <a:r>
              <a:rPr lang="en-US" dirty="0" smtClean="0"/>
              <a:t>Exercise 1- simple fit</a:t>
            </a:r>
            <a:br>
              <a:rPr lang="en-US" dirty="0" smtClean="0"/>
            </a:br>
            <a:r>
              <a:rPr lang="en-US" sz="2400" dirty="0" smtClean="0"/>
              <a:t>1.2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95536" y="980728"/>
            <a:ext cx="8305800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284163" indent="-284163" algn="l" rtl="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•"/>
              <a:defRPr sz="2000">
                <a:solidFill>
                  <a:schemeClr val="tx1"/>
                </a:solidFill>
                <a:latin typeface="Times"/>
                <a:ea typeface="+mn-ea"/>
                <a:cs typeface="+mn-cs"/>
              </a:defRPr>
            </a:lvl1pPr>
            <a:lvl2pPr marL="747713" indent="-293688" algn="l" rtl="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–"/>
              <a:defRPr kumimoji="1" sz="2000">
                <a:solidFill>
                  <a:schemeClr val="tx1"/>
                </a:solidFill>
                <a:latin typeface="Times"/>
                <a:ea typeface="+mn-ea"/>
                <a:cs typeface="+mn-cs"/>
              </a:defRPr>
            </a:lvl2pPr>
            <a:lvl3pPr marL="1144588" indent="-225425" algn="l" rtl="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•"/>
              <a:defRPr kumimoji="1">
                <a:solidFill>
                  <a:schemeClr val="tx1"/>
                </a:solidFill>
                <a:latin typeface="Times"/>
                <a:ea typeface="+mn-ea"/>
                <a:cs typeface="+mn-cs"/>
              </a:defRPr>
            </a:lvl3pPr>
            <a:lvl4pPr marL="1598613" indent="-227013" algn="l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–"/>
              <a:defRPr kumimoji="1" sz="1600">
                <a:solidFill>
                  <a:schemeClr val="tx1"/>
                </a:solidFill>
                <a:latin typeface="Times"/>
                <a:ea typeface="+mn-ea"/>
                <a:cs typeface="+mn-cs"/>
              </a:defRPr>
            </a:lvl4pPr>
            <a:lvl5pPr marL="1995488" indent="-169863" algn="l" rtl="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»"/>
              <a:defRPr kumimoji="1" sz="1600">
                <a:solidFill>
                  <a:schemeClr val="tx1"/>
                </a:solidFill>
                <a:latin typeface="Times"/>
                <a:ea typeface="+mn-ea"/>
                <a:cs typeface="+mn-cs"/>
              </a:defRPr>
            </a:lvl5pPr>
            <a:lvl6pPr marL="2452688" indent="-169863" algn="l" rtl="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09888" indent="-169863" algn="l" rtl="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67088" indent="-169863" algn="l" rtl="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24288" indent="-169863" algn="l" rtl="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Same operations with the file </a:t>
            </a:r>
            <a:r>
              <a:rPr lang="en-US" altLang="ja-JP" dirty="0" smtClean="0"/>
              <a:t> </a:t>
            </a:r>
            <a:r>
              <a:rPr lang="en-US" b="1" dirty="0" smtClean="0"/>
              <a:t>arcturus.1.52mu.oifits </a:t>
            </a:r>
          </a:p>
          <a:p>
            <a:pPr marL="0" indent="0">
              <a:buNone/>
            </a:pPr>
            <a:endParaRPr lang="en-US" b="1" dirty="0" smtClean="0"/>
          </a:p>
          <a:p>
            <a:r>
              <a:rPr lang="en-US" dirty="0" smtClean="0"/>
              <a:t>Fit from various initial “Values” for the diameter</a:t>
            </a:r>
          </a:p>
          <a:p>
            <a:pPr marL="454025" lvl="1" indent="0">
              <a:buFont typeface="Times" charset="0"/>
              <a:buNone/>
            </a:pPr>
            <a:r>
              <a:rPr lang="en-US" dirty="0" smtClean="0">
                <a:solidFill>
                  <a:srgbClr val="FF0C12"/>
                </a:solidFill>
              </a:rPr>
              <a:t>What is the problem ?</a:t>
            </a:r>
          </a:p>
          <a:p>
            <a:pPr>
              <a:lnSpc>
                <a:spcPct val="90000"/>
              </a:lnSpc>
              <a:buNone/>
            </a:pPr>
            <a:r>
              <a:rPr lang="en-US" sz="1400" dirty="0" smtClean="0">
                <a:solidFill>
                  <a:srgbClr val="1E23BC"/>
                </a:solidFill>
              </a:rPr>
              <a:t> </a:t>
            </a:r>
            <a:endParaRPr lang="en-US" sz="1400" dirty="0" smtClean="0">
              <a:solidFill>
                <a:srgbClr val="FF0C12"/>
              </a:solidFill>
            </a:endParaRPr>
          </a:p>
          <a:p>
            <a:pPr marL="284163" lvl="1" indent="-284163">
              <a:buFont typeface="Times" charset="0"/>
              <a:buChar char="•"/>
            </a:pPr>
            <a:r>
              <a:rPr lang="en-US" dirty="0" smtClean="0"/>
              <a:t>Analyze with “Plot Chi2” tools</a:t>
            </a:r>
          </a:p>
          <a:p>
            <a:pPr marL="0" lvl="1" indent="0" algn="just">
              <a:buNone/>
            </a:pPr>
            <a:r>
              <a:rPr lang="en-US" sz="1400" b="1" dirty="0" smtClean="0">
                <a:solidFill>
                  <a:srgbClr val="1E23BC"/>
                </a:solidFill>
              </a:rPr>
              <a:t> </a:t>
            </a:r>
            <a:endParaRPr lang="en-US" sz="1400" dirty="0" smtClean="0">
              <a:solidFill>
                <a:srgbClr val="1E23BC"/>
              </a:solidFill>
            </a:endParaRPr>
          </a:p>
          <a:p>
            <a:pPr marL="0" lvl="1" indent="0" algn="just"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Why the final Chi2 is not so good? 		</a:t>
            </a:r>
          </a:p>
          <a:p>
            <a:pPr marL="0" lvl="1" indent="0" algn="just">
              <a:lnSpc>
                <a:spcPts val="1600"/>
              </a:lnSpc>
              <a:buNone/>
            </a:pPr>
            <a:r>
              <a:rPr lang="en-US" sz="1400" dirty="0" smtClean="0">
                <a:solidFill>
                  <a:srgbClr val="1E23BC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		</a:t>
            </a:r>
          </a:p>
          <a:p>
            <a:pPr marL="0" lvl="1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	Check with a “nice teacher”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05986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76200"/>
            <a:ext cx="7924800" cy="914400"/>
          </a:xfrm>
        </p:spPr>
        <p:txBody>
          <a:bodyPr/>
          <a:lstStyle/>
          <a:p>
            <a:r>
              <a:rPr lang="fr-FR"/>
              <a:t>Exercise 2 - Fit with sharing of parameter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323528" y="1066800"/>
            <a:ext cx="8305800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284163" indent="-284163" algn="l" rtl="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•"/>
              <a:defRPr sz="2000">
                <a:solidFill>
                  <a:schemeClr val="tx1"/>
                </a:solidFill>
                <a:latin typeface="Times"/>
                <a:ea typeface="+mn-ea"/>
                <a:cs typeface="+mn-cs"/>
              </a:defRPr>
            </a:lvl1pPr>
            <a:lvl2pPr marL="747713" indent="-293688" algn="l" rtl="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–"/>
              <a:defRPr kumimoji="1" sz="2000">
                <a:solidFill>
                  <a:schemeClr val="tx1"/>
                </a:solidFill>
                <a:latin typeface="Times"/>
                <a:ea typeface="+mn-ea"/>
                <a:cs typeface="+mn-cs"/>
              </a:defRPr>
            </a:lvl2pPr>
            <a:lvl3pPr marL="1144588" indent="-225425" algn="l" rtl="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•"/>
              <a:defRPr kumimoji="1">
                <a:solidFill>
                  <a:schemeClr val="tx1"/>
                </a:solidFill>
                <a:latin typeface="Times"/>
                <a:ea typeface="+mn-ea"/>
                <a:cs typeface="+mn-cs"/>
              </a:defRPr>
            </a:lvl3pPr>
            <a:lvl4pPr marL="1598613" indent="-227013" algn="l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–"/>
              <a:defRPr kumimoji="1" sz="1600">
                <a:solidFill>
                  <a:schemeClr val="tx1"/>
                </a:solidFill>
                <a:latin typeface="Times"/>
                <a:ea typeface="+mn-ea"/>
                <a:cs typeface="+mn-cs"/>
              </a:defRPr>
            </a:lvl4pPr>
            <a:lvl5pPr marL="1995488" indent="-169863" algn="l" rtl="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»"/>
              <a:defRPr kumimoji="1" sz="1600">
                <a:solidFill>
                  <a:schemeClr val="tx1"/>
                </a:solidFill>
                <a:latin typeface="Times"/>
                <a:ea typeface="+mn-ea"/>
                <a:cs typeface="+mn-cs"/>
              </a:defRPr>
            </a:lvl5pPr>
            <a:lvl6pPr marL="2452688" indent="-169863" algn="l" rtl="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09888" indent="-169863" algn="l" rtl="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67088" indent="-169863" algn="l" rtl="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24288" indent="-169863" algn="l" rtl="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Aim : on </a:t>
            </a:r>
            <a:r>
              <a:rPr lang="en-US" b="1" dirty="0" smtClean="0"/>
              <a:t>2</a:t>
            </a:r>
            <a:r>
              <a:rPr lang="en-US" dirty="0" smtClean="0"/>
              <a:t> data sets, one  by wavelength, fit a model  of </a:t>
            </a:r>
            <a:r>
              <a:rPr lang="en-US" b="1" dirty="0" smtClean="0"/>
              <a:t>center-to-limb darkening </a:t>
            </a:r>
            <a:r>
              <a:rPr lang="en-US" dirty="0" smtClean="0"/>
              <a:t>(e.g. power law) considering that:</a:t>
            </a:r>
          </a:p>
          <a:p>
            <a:pPr lvl="1"/>
            <a:r>
              <a:rPr lang="en-US" dirty="0" smtClean="0"/>
              <a:t>the diameter of the photosphere (therefore common to both groups) is achromatic </a:t>
            </a:r>
          </a:p>
          <a:p>
            <a:pPr lvl="1"/>
            <a:r>
              <a:rPr lang="en-US" dirty="0" smtClean="0"/>
              <a:t>the center-to-limb darkening co</a:t>
            </a:r>
            <a:r>
              <a:rPr lang="en-US" altLang="ja-JP" dirty="0" smtClean="0"/>
              <a:t>efficient is chromatic</a:t>
            </a:r>
          </a:p>
          <a:p>
            <a:r>
              <a:rPr lang="en-US" dirty="0" smtClean="0"/>
              <a:t>Files to load: </a:t>
            </a:r>
            <a:r>
              <a:rPr lang="en-US" b="1" dirty="0" smtClean="0"/>
              <a:t>arcturus.1.52mu.oifits</a:t>
            </a:r>
            <a:r>
              <a:rPr lang="en-US" dirty="0" smtClean="0"/>
              <a:t> and </a:t>
            </a:r>
            <a:r>
              <a:rPr lang="en-US" b="1" dirty="0" smtClean="0"/>
              <a:t>arcturus.1.79mu.oifits</a:t>
            </a:r>
            <a:endParaRPr lang="en-US" dirty="0" smtClean="0"/>
          </a:p>
          <a:p>
            <a:r>
              <a:rPr lang="en-US" dirty="0" smtClean="0"/>
              <a:t>Select for ex. </a:t>
            </a:r>
            <a:r>
              <a:rPr lang="en-US" dirty="0" err="1" smtClean="0"/>
              <a:t>limb_power</a:t>
            </a:r>
            <a:r>
              <a:rPr lang="en-US" dirty="0" smtClean="0"/>
              <a:t> model for each one and share the diameter between them</a:t>
            </a:r>
          </a:p>
          <a:p>
            <a:pPr lvl="1">
              <a:buFontTx/>
              <a:buNone/>
            </a:pPr>
            <a:r>
              <a:rPr lang="en-US" sz="1600" dirty="0" smtClean="0"/>
              <a:t>(</a:t>
            </a:r>
            <a:r>
              <a:rPr lang="en-US" sz="1600" b="1" dirty="0" smtClean="0"/>
              <a:t>use contextual menu </a:t>
            </a:r>
            <a:r>
              <a:rPr lang="en-US" sz="1600" dirty="0" smtClean="0"/>
              <a:t>– mouse right click)</a:t>
            </a:r>
            <a:endParaRPr lang="en-US" sz="1400" dirty="0" smtClean="0">
              <a:solidFill>
                <a:srgbClr val="1E23BC"/>
              </a:solidFill>
            </a:endParaRPr>
          </a:p>
          <a:p>
            <a:pPr marL="0" indent="0" algn="just">
              <a:buNone/>
            </a:pPr>
            <a:endParaRPr lang="en-US" sz="1600" dirty="0" smtClean="0"/>
          </a:p>
          <a:p>
            <a:pPr lvl="1">
              <a:buFontTx/>
              <a:buNone/>
            </a:pPr>
            <a:r>
              <a:rPr lang="en-US" dirty="0" smtClean="0">
                <a:solidFill>
                  <a:srgbClr val="FF0000"/>
                </a:solidFill>
              </a:rPr>
              <a:t>To do: plot </a:t>
            </a:r>
            <a:r>
              <a:rPr lang="en-US" b="1" dirty="0" smtClean="0">
                <a:solidFill>
                  <a:srgbClr val="FF0000"/>
                </a:solidFill>
              </a:rPr>
              <a:t>all the data and fitted models </a:t>
            </a:r>
            <a:r>
              <a:rPr lang="en-US" dirty="0" smtClean="0">
                <a:solidFill>
                  <a:srgbClr val="FF0000"/>
                </a:solidFill>
              </a:rPr>
              <a:t>on the </a:t>
            </a:r>
            <a:r>
              <a:rPr lang="en-US" b="1" dirty="0" smtClean="0">
                <a:solidFill>
                  <a:srgbClr val="FF0000"/>
                </a:solidFill>
              </a:rPr>
              <a:t>same</a:t>
            </a:r>
            <a:r>
              <a:rPr lang="en-US" dirty="0" smtClean="0">
                <a:solidFill>
                  <a:srgbClr val="FF0000"/>
                </a:solidFill>
              </a:rPr>
              <a:t> graph</a:t>
            </a:r>
          </a:p>
          <a:p>
            <a:pPr lvl="1">
              <a:buFontTx/>
              <a:buNone/>
            </a:pPr>
            <a:r>
              <a:rPr lang="en-US" sz="1400" dirty="0" smtClean="0">
                <a:solidFill>
                  <a:srgbClr val="1E23BC"/>
                </a:solidFill>
              </a:rPr>
              <a:t> </a:t>
            </a:r>
            <a:endParaRPr lang="en-US" sz="1400" i="1" dirty="0" smtClean="0">
              <a:solidFill>
                <a:srgbClr val="1E23BC"/>
              </a:solidFill>
            </a:endParaRPr>
          </a:p>
          <a:p>
            <a:pPr>
              <a:buFontTx/>
              <a:buNone/>
            </a:pPr>
            <a:r>
              <a:rPr lang="en-US" dirty="0" smtClean="0">
                <a:solidFill>
                  <a:srgbClr val="FF0000"/>
                </a:solidFill>
              </a:rPr>
              <a:t>				Check with a “nice teacher”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Exercise</a:t>
            </a:r>
            <a:r>
              <a:rPr lang="fr-FR" dirty="0"/>
              <a:t> 3 - Fit </a:t>
            </a:r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dirty="0" err="1" smtClean="0"/>
              <a:t>degeneracies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3.1</a:t>
            </a:r>
            <a:endParaRPr lang="fr-FR" dirty="0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err="1"/>
              <a:t>Aim</a:t>
            </a:r>
            <a:r>
              <a:rPr lang="fr-FR" dirty="0"/>
              <a:t> : </a:t>
            </a:r>
            <a:r>
              <a:rPr lang="fr-FR" dirty="0" err="1"/>
              <a:t>estimate</a:t>
            </a:r>
            <a:r>
              <a:rPr lang="fr-FR" dirty="0"/>
              <a:t> the  </a:t>
            </a:r>
            <a:r>
              <a:rPr lang="fr-FR" dirty="0" err="1"/>
              <a:t>separation</a:t>
            </a:r>
            <a:r>
              <a:rPr lang="fr-FR" dirty="0"/>
              <a:t> of the </a:t>
            </a:r>
            <a:r>
              <a:rPr lang="fr-FR" dirty="0" err="1"/>
              <a:t>binary</a:t>
            </a:r>
            <a:r>
              <a:rPr lang="fr-FR" dirty="0"/>
              <a:t> Theta1 </a:t>
            </a:r>
            <a:r>
              <a:rPr lang="fr-FR" dirty="0" err="1"/>
              <a:t>Ori</a:t>
            </a:r>
            <a:r>
              <a:rPr lang="fr-FR" dirty="0"/>
              <a:t> C</a:t>
            </a:r>
          </a:p>
          <a:p>
            <a:pPr lvl="1"/>
            <a:r>
              <a:rPr lang="fr-FR" dirty="0" err="1"/>
              <a:t>from</a:t>
            </a:r>
            <a:r>
              <a:rPr lang="fr-FR" dirty="0"/>
              <a:t> the file </a:t>
            </a:r>
            <a:r>
              <a:rPr lang="en-US" b="1" dirty="0">
                <a:latin typeface="Times New Roman" charset="0"/>
              </a:rPr>
              <a:t>Theta1Ori2007Dec03_2.fits</a:t>
            </a:r>
            <a:r>
              <a:rPr lang="en-US" dirty="0">
                <a:latin typeface="Times New Roman" charset="0"/>
              </a:rPr>
              <a:t> </a:t>
            </a:r>
          </a:p>
          <a:p>
            <a:pPr lvl="1"/>
            <a:r>
              <a:rPr lang="fr-FR" dirty="0" err="1"/>
              <a:t>build</a:t>
            </a:r>
            <a:r>
              <a:rPr lang="fr-FR" dirty="0"/>
              <a:t> the </a:t>
            </a:r>
            <a:r>
              <a:rPr lang="fr-FR" dirty="0" smtClean="0"/>
              <a:t>model: combine </a:t>
            </a:r>
            <a:r>
              <a:rPr lang="fr-FR" b="1" dirty="0" smtClean="0"/>
              <a:t>2 </a:t>
            </a:r>
            <a:r>
              <a:rPr lang="fr-FR" b="1" dirty="0" err="1" smtClean="0"/>
              <a:t>puncts</a:t>
            </a:r>
            <a:r>
              <a:rPr lang="fr-FR" b="1" dirty="0" smtClean="0"/>
              <a:t> </a:t>
            </a:r>
          </a:p>
          <a:p>
            <a:pPr marL="454025" lvl="1" indent="0">
              <a:buNone/>
            </a:pPr>
            <a:endParaRPr lang="fr-FR" dirty="0"/>
          </a:p>
          <a:p>
            <a:pPr algn="just">
              <a:buNone/>
            </a:pPr>
            <a:r>
              <a:rPr lang="en-US" sz="1600" dirty="0"/>
              <a:t>	</a:t>
            </a:r>
            <a:r>
              <a:rPr lang="fr-FR" dirty="0" smtClean="0"/>
              <a:t>select</a:t>
            </a:r>
            <a:r>
              <a:rPr lang="fr-FR" b="1" dirty="0" smtClean="0"/>
              <a:t> </a:t>
            </a:r>
            <a:r>
              <a:rPr lang="fr-FR" b="1" dirty="0"/>
              <a:t>VIS2 </a:t>
            </a:r>
            <a:r>
              <a:rPr lang="fr-FR" b="1" dirty="0" err="1" smtClean="0"/>
              <a:t>only</a:t>
            </a:r>
            <a:endParaRPr lang="fr-FR" b="1" dirty="0" smtClean="0"/>
          </a:p>
          <a:p>
            <a:pPr algn="just">
              <a:buNone/>
            </a:pPr>
            <a:endParaRPr lang="fr-FR" dirty="0"/>
          </a:p>
          <a:p>
            <a:pPr lvl="1"/>
            <a:r>
              <a:rPr lang="fr-FR" dirty="0"/>
              <a:t>and </a:t>
            </a:r>
            <a:r>
              <a:rPr lang="fr-FR" dirty="0" err="1"/>
              <a:t>run</a:t>
            </a:r>
            <a:r>
              <a:rPr lang="fr-FR" dirty="0"/>
              <a:t> fit </a:t>
            </a:r>
            <a:r>
              <a:rPr lang="fr-FR" dirty="0" smtClean="0"/>
              <a:t>…</a:t>
            </a:r>
          </a:p>
          <a:p>
            <a:pPr algn="just">
              <a:buNone/>
            </a:pPr>
            <a:r>
              <a:rPr lang="en-US" sz="1600" dirty="0"/>
              <a:t>	</a:t>
            </a:r>
            <a:r>
              <a:rPr lang="en-US" sz="1400" dirty="0" smtClean="0">
                <a:solidFill>
                  <a:srgbClr val="1E23BC"/>
                </a:solidFill>
              </a:rPr>
              <a:t> </a:t>
            </a:r>
            <a:endParaRPr lang="en-US" sz="1400" dirty="0">
              <a:solidFill>
                <a:srgbClr val="1E23BC"/>
              </a:solidFill>
            </a:endParaRPr>
          </a:p>
          <a:p>
            <a:pPr algn="just">
              <a:buFontTx/>
              <a:buNone/>
            </a:pPr>
            <a:r>
              <a:rPr lang="en-US" sz="1400" dirty="0">
                <a:solidFill>
                  <a:srgbClr val="1E23BC"/>
                </a:solidFill>
              </a:rPr>
              <a:t>	</a:t>
            </a:r>
            <a:r>
              <a:rPr lang="fr-FR" dirty="0" err="1" smtClean="0">
                <a:solidFill>
                  <a:srgbClr val="FF0C12"/>
                </a:solidFill>
              </a:rPr>
              <a:t>What</a:t>
            </a:r>
            <a:r>
              <a:rPr lang="fr-FR" dirty="0" smtClean="0">
                <a:solidFill>
                  <a:srgbClr val="FF0C12"/>
                </a:solidFill>
              </a:rPr>
              <a:t> </a:t>
            </a:r>
            <a:r>
              <a:rPr lang="fr-FR" dirty="0" err="1">
                <a:solidFill>
                  <a:srgbClr val="FF0C12"/>
                </a:solidFill>
              </a:rPr>
              <a:t>happens</a:t>
            </a:r>
            <a:r>
              <a:rPr lang="fr-FR" dirty="0">
                <a:solidFill>
                  <a:srgbClr val="FF0C12"/>
                </a:solidFill>
              </a:rPr>
              <a:t> </a:t>
            </a:r>
            <a:r>
              <a:rPr lang="fr-FR" dirty="0" smtClean="0">
                <a:solidFill>
                  <a:srgbClr val="FF0C12"/>
                </a:solidFill>
              </a:rPr>
              <a:t>?</a:t>
            </a:r>
          </a:p>
          <a:p>
            <a:pPr algn="just">
              <a:buFontTx/>
              <a:buNone/>
            </a:pPr>
            <a:r>
              <a:rPr lang="fr-FR" dirty="0">
                <a:solidFill>
                  <a:srgbClr val="FF0C12"/>
                </a:solidFill>
              </a:rPr>
              <a:t> </a:t>
            </a:r>
            <a:r>
              <a:rPr lang="fr-FR" dirty="0" smtClean="0">
                <a:solidFill>
                  <a:srgbClr val="FF0C12"/>
                </a:solidFill>
              </a:rPr>
              <a:t>   </a:t>
            </a:r>
            <a:r>
              <a:rPr lang="fr-FR" sz="1400" dirty="0" smtClean="0">
                <a:solidFill>
                  <a:srgbClr val="1E23BC"/>
                </a:solidFill>
              </a:rPr>
              <a:t> </a:t>
            </a:r>
            <a:endParaRPr lang="fr-FR" dirty="0">
              <a:solidFill>
                <a:srgbClr val="1E23B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07163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76200"/>
            <a:ext cx="7924800" cy="914400"/>
          </a:xfrm>
        </p:spPr>
        <p:txBody>
          <a:bodyPr/>
          <a:lstStyle/>
          <a:p>
            <a:r>
              <a:rPr lang="fr-FR" dirty="0" err="1"/>
              <a:t>Exercise</a:t>
            </a:r>
            <a:r>
              <a:rPr lang="fr-FR" dirty="0"/>
              <a:t> 3 - 2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67544" y="1124744"/>
            <a:ext cx="8305800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marL="284163" indent="-284163" algn="l" rtl="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•"/>
              <a:defRPr sz="2000">
                <a:solidFill>
                  <a:schemeClr val="tx1"/>
                </a:solidFill>
                <a:latin typeface="Times"/>
                <a:ea typeface="+mn-ea"/>
                <a:cs typeface="+mn-cs"/>
              </a:defRPr>
            </a:lvl1pPr>
            <a:lvl2pPr marL="747713" indent="-293688" algn="l" rtl="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–"/>
              <a:defRPr kumimoji="1" sz="2000">
                <a:solidFill>
                  <a:schemeClr val="tx1"/>
                </a:solidFill>
                <a:latin typeface="Times"/>
                <a:ea typeface="+mn-ea"/>
                <a:cs typeface="+mn-cs"/>
              </a:defRPr>
            </a:lvl2pPr>
            <a:lvl3pPr marL="1144588" indent="-225425" algn="l" rtl="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•"/>
              <a:defRPr kumimoji="1">
                <a:solidFill>
                  <a:schemeClr val="tx1"/>
                </a:solidFill>
                <a:latin typeface="Times"/>
                <a:ea typeface="+mn-ea"/>
                <a:cs typeface="+mn-cs"/>
              </a:defRPr>
            </a:lvl3pPr>
            <a:lvl4pPr marL="1598613" indent="-227013" algn="l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–"/>
              <a:defRPr kumimoji="1" sz="1600">
                <a:solidFill>
                  <a:schemeClr val="tx1"/>
                </a:solidFill>
                <a:latin typeface="Times"/>
                <a:ea typeface="+mn-ea"/>
                <a:cs typeface="+mn-cs"/>
              </a:defRPr>
            </a:lvl4pPr>
            <a:lvl5pPr marL="1995488" indent="-169863" algn="l" rtl="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»"/>
              <a:defRPr kumimoji="1" sz="1600">
                <a:solidFill>
                  <a:schemeClr val="tx1"/>
                </a:solidFill>
                <a:latin typeface="Times"/>
                <a:ea typeface="+mn-ea"/>
                <a:cs typeface="+mn-cs"/>
              </a:defRPr>
            </a:lvl5pPr>
            <a:lvl6pPr marL="2452688" indent="-169863" algn="l" rtl="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09888" indent="-169863" algn="l" rtl="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67088" indent="-169863" algn="l" rtl="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24288" indent="-169863" algn="l" rtl="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Times" charset="0"/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Use the </a:t>
            </a:r>
            <a:r>
              <a:rPr lang="fr-FR" dirty="0" err="1" smtClean="0"/>
              <a:t>tools</a:t>
            </a:r>
            <a:r>
              <a:rPr lang="fr-FR" dirty="0" smtClean="0"/>
              <a:t> </a:t>
            </a:r>
            <a:r>
              <a:rPr lang="fr-FR" b="1" i="1" dirty="0" smtClean="0"/>
              <a:t>Plot Chi2 2D </a:t>
            </a:r>
            <a:r>
              <a:rPr lang="fr-FR" b="1" i="1" dirty="0" err="1" smtClean="0"/>
              <a:t>with</a:t>
            </a:r>
            <a:r>
              <a:rPr lang="fr-FR" b="1" i="1" dirty="0" smtClean="0"/>
              <a:t> (x2, y2), (fx_w1, fx_w2)…</a:t>
            </a:r>
          </a:p>
          <a:p>
            <a:pPr>
              <a:buFont typeface="Times" charset="0"/>
              <a:buNone/>
            </a:pPr>
            <a:r>
              <a:rPr lang="fr-FR" dirty="0" smtClean="0">
                <a:solidFill>
                  <a:srgbClr val="FF0C12"/>
                </a:solidFill>
              </a:rPr>
              <a:t>		</a:t>
            </a:r>
          </a:p>
          <a:p>
            <a:pPr>
              <a:buFont typeface="Times" charset="0"/>
              <a:buNone/>
            </a:pPr>
            <a:r>
              <a:rPr lang="fr-FR" dirty="0">
                <a:solidFill>
                  <a:srgbClr val="FF0C12"/>
                </a:solidFill>
              </a:rPr>
              <a:t>	</a:t>
            </a:r>
            <a:r>
              <a:rPr lang="fr-FR" dirty="0" smtClean="0">
                <a:solidFill>
                  <a:srgbClr val="FF0C12"/>
                </a:solidFill>
              </a:rPr>
              <a:t>	How looks the chi2 </a:t>
            </a:r>
            <a:r>
              <a:rPr lang="fr-FR" dirty="0" err="1" smtClean="0">
                <a:solidFill>
                  <a:srgbClr val="FF0C12"/>
                </a:solidFill>
              </a:rPr>
              <a:t>map</a:t>
            </a:r>
            <a:r>
              <a:rPr lang="fr-FR" dirty="0" smtClean="0">
                <a:solidFill>
                  <a:srgbClr val="FF0C12"/>
                </a:solidFill>
              </a:rPr>
              <a:t>?</a:t>
            </a:r>
          </a:p>
          <a:p>
            <a:pPr>
              <a:buNone/>
            </a:pPr>
            <a:r>
              <a:rPr lang="fr-FR" sz="1900" dirty="0" smtClean="0">
                <a:solidFill>
                  <a:srgbClr val="1E23BC"/>
                </a:solidFill>
              </a:rPr>
              <a:t> </a:t>
            </a:r>
            <a:endParaRPr lang="fr-FR" altLang="ja-JP" sz="1900" dirty="0" smtClean="0">
              <a:solidFill>
                <a:srgbClr val="1E23BC"/>
              </a:solidFill>
            </a:endParaRPr>
          </a:p>
          <a:p>
            <a:pPr>
              <a:buNone/>
            </a:pPr>
            <a:endParaRPr lang="fr-FR" dirty="0" smtClean="0">
              <a:solidFill>
                <a:srgbClr val="FF0C12"/>
              </a:solidFill>
            </a:endParaRPr>
          </a:p>
          <a:p>
            <a:pPr>
              <a:buFont typeface="Times" charset="0"/>
              <a:buNone/>
            </a:pPr>
            <a:r>
              <a:rPr lang="fr-FR" dirty="0" smtClean="0">
                <a:solidFill>
                  <a:srgbClr val="FF0C12"/>
                </a:solidFill>
              </a:rPr>
              <a:t>		How are x2, y2 (</a:t>
            </a:r>
            <a:r>
              <a:rPr lang="fr-FR" dirty="0" err="1" smtClean="0">
                <a:solidFill>
                  <a:srgbClr val="FF0C12"/>
                </a:solidFill>
              </a:rPr>
              <a:t>see</a:t>
            </a:r>
            <a:r>
              <a:rPr lang="fr-FR" dirty="0" smtClean="0">
                <a:solidFill>
                  <a:srgbClr val="FF0C12"/>
                </a:solidFill>
              </a:rPr>
              <a:t> </a:t>
            </a:r>
            <a:r>
              <a:rPr lang="fr-FR" dirty="0" err="1" smtClean="0">
                <a:solidFill>
                  <a:srgbClr val="FF0C12"/>
                </a:solidFill>
              </a:rPr>
              <a:t>also</a:t>
            </a:r>
            <a:r>
              <a:rPr lang="fr-FR" dirty="0" smtClean="0">
                <a:solidFill>
                  <a:srgbClr val="FF0C12"/>
                </a:solidFill>
              </a:rPr>
              <a:t> the </a:t>
            </a:r>
            <a:r>
              <a:rPr lang="fr-FR" dirty="0" err="1" smtClean="0">
                <a:solidFill>
                  <a:srgbClr val="FF0C12"/>
                </a:solidFill>
              </a:rPr>
              <a:t>correlation</a:t>
            </a:r>
            <a:r>
              <a:rPr lang="fr-FR" dirty="0" smtClean="0">
                <a:solidFill>
                  <a:srgbClr val="FF0C12"/>
                </a:solidFill>
              </a:rPr>
              <a:t> matrix)?</a:t>
            </a:r>
          </a:p>
          <a:p>
            <a:pPr>
              <a:buNone/>
            </a:pPr>
            <a:r>
              <a:rPr lang="fr-FR" sz="1900" dirty="0" smtClean="0">
                <a:solidFill>
                  <a:srgbClr val="1E23BC"/>
                </a:solidFill>
              </a:rPr>
              <a:t> </a:t>
            </a:r>
            <a:r>
              <a:rPr lang="fr-FR" sz="1900" dirty="0">
                <a:solidFill>
                  <a:srgbClr val="1E23BC"/>
                </a:solidFill>
              </a:rPr>
              <a:t>	</a:t>
            </a:r>
            <a:r>
              <a:rPr lang="fr-FR" sz="1900" dirty="0" smtClean="0">
                <a:solidFill>
                  <a:srgbClr val="1E23BC"/>
                </a:solidFill>
              </a:rPr>
              <a:t>	</a:t>
            </a:r>
            <a:r>
              <a:rPr lang="fr-FR" b="1" dirty="0" err="1" smtClean="0">
                <a:solidFill>
                  <a:srgbClr val="FF0C12"/>
                </a:solidFill>
              </a:rPr>
              <a:t>Why</a:t>
            </a:r>
            <a:r>
              <a:rPr lang="fr-FR" b="1" dirty="0" smtClean="0">
                <a:solidFill>
                  <a:srgbClr val="FF0C12"/>
                </a:solidFill>
              </a:rPr>
              <a:t> ?</a:t>
            </a:r>
            <a:endParaRPr lang="fr-FR" dirty="0" smtClean="0">
              <a:solidFill>
                <a:srgbClr val="FF0C12"/>
              </a:solidFill>
            </a:endParaRPr>
          </a:p>
          <a:p>
            <a:pPr>
              <a:buNone/>
            </a:pPr>
            <a:r>
              <a:rPr lang="fr-FR" dirty="0" smtClean="0">
                <a:solidFill>
                  <a:srgbClr val="1E23BC"/>
                </a:solidFill>
              </a:rPr>
              <a:t> </a:t>
            </a:r>
            <a:endParaRPr lang="en-US" sz="1600" dirty="0" smtClean="0">
              <a:solidFill>
                <a:srgbClr val="1E23BC"/>
              </a:solidFill>
            </a:endParaRPr>
          </a:p>
          <a:p>
            <a:pPr>
              <a:buNone/>
            </a:pPr>
            <a:endParaRPr lang="en-US" sz="1400" dirty="0" smtClean="0">
              <a:solidFill>
                <a:srgbClr val="1E23BC"/>
              </a:solidFill>
            </a:endParaRPr>
          </a:p>
          <a:p>
            <a:pPr>
              <a:buNone/>
            </a:pPr>
            <a:r>
              <a:rPr lang="en-US" sz="1400" dirty="0">
                <a:solidFill>
                  <a:srgbClr val="1E23BC"/>
                </a:solidFill>
              </a:rPr>
              <a:t>	</a:t>
            </a:r>
            <a:r>
              <a:rPr lang="en-US" sz="1400" dirty="0" smtClean="0">
                <a:solidFill>
                  <a:srgbClr val="1E23BC"/>
                </a:solidFill>
              </a:rPr>
              <a:t>	</a:t>
            </a:r>
            <a:r>
              <a:rPr lang="fr-FR" dirty="0" smtClean="0">
                <a:solidFill>
                  <a:srgbClr val="FF0000"/>
                </a:solidFill>
              </a:rPr>
              <a:t>How to </a:t>
            </a:r>
            <a:r>
              <a:rPr lang="fr-FR" dirty="0" err="1" smtClean="0">
                <a:solidFill>
                  <a:srgbClr val="FF0000"/>
                </a:solidFill>
              </a:rPr>
              <a:t>overcome</a:t>
            </a:r>
            <a:r>
              <a:rPr lang="fr-FR" dirty="0" smtClean="0">
                <a:solidFill>
                  <a:srgbClr val="FF0000"/>
                </a:solidFill>
              </a:rPr>
              <a:t> the </a:t>
            </a:r>
            <a:r>
              <a:rPr lang="fr-FR" dirty="0" err="1" smtClean="0">
                <a:solidFill>
                  <a:srgbClr val="FF0000"/>
                </a:solidFill>
              </a:rPr>
              <a:t>difficulty</a:t>
            </a:r>
            <a:r>
              <a:rPr lang="fr-FR" dirty="0" smtClean="0">
                <a:solidFill>
                  <a:srgbClr val="FF0000"/>
                </a:solidFill>
              </a:rPr>
              <a:t> ?</a:t>
            </a:r>
          </a:p>
          <a:p>
            <a:pPr>
              <a:buNone/>
            </a:pPr>
            <a:endParaRPr lang="en-US" sz="1400" dirty="0" smtClean="0">
              <a:solidFill>
                <a:srgbClr val="1E23BC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en-US" dirty="0" smtClean="0">
                <a:solidFill>
                  <a:srgbClr val="1E23BC"/>
                </a:solidFill>
                <a:sym typeface="Wingdings"/>
              </a:rPr>
              <a:t> </a:t>
            </a:r>
            <a:r>
              <a:rPr lang="fr-FR" dirty="0" smtClean="0"/>
              <a:t>		</a:t>
            </a:r>
          </a:p>
          <a:p>
            <a:pPr marL="284163" lvl="1" indent="-284163">
              <a:buFont typeface="Times" charset="0"/>
              <a:buNone/>
            </a:pPr>
            <a:r>
              <a:rPr lang="fr-FR" dirty="0">
                <a:solidFill>
                  <a:srgbClr val="FF0C12"/>
                </a:solidFill>
              </a:rPr>
              <a:t>	</a:t>
            </a:r>
            <a:r>
              <a:rPr lang="fr-FR" dirty="0" smtClean="0">
                <a:solidFill>
                  <a:srgbClr val="FF0C12"/>
                </a:solidFill>
              </a:rPr>
              <a:t>		</a:t>
            </a:r>
            <a:r>
              <a:rPr lang="en-US" dirty="0" smtClean="0">
                <a:solidFill>
                  <a:srgbClr val="FF0C12"/>
                </a:solidFill>
              </a:rPr>
              <a:t>Check with a “nice teacher”</a:t>
            </a:r>
            <a:endParaRPr lang="fr-FR" dirty="0" smtClean="0"/>
          </a:p>
          <a:p>
            <a:pPr>
              <a:buFontTx/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871598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Exercise</a:t>
            </a:r>
            <a:r>
              <a:rPr lang="fr-FR" dirty="0"/>
              <a:t> </a:t>
            </a:r>
            <a:r>
              <a:rPr lang="fr-FR" dirty="0" smtClean="0"/>
              <a:t>3-3 </a:t>
            </a:r>
            <a:endParaRPr lang="fr-FR" dirty="0"/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764704"/>
            <a:ext cx="8305800" cy="5334000"/>
          </a:xfrm>
        </p:spPr>
        <p:txBody>
          <a:bodyPr>
            <a:normAutofit/>
          </a:bodyPr>
          <a:lstStyle/>
          <a:p>
            <a:pPr>
              <a:buFont typeface="Times" charset="0"/>
              <a:buNone/>
            </a:pPr>
            <a:endParaRPr lang="fr-FR" dirty="0" smtClean="0"/>
          </a:p>
          <a:p>
            <a:r>
              <a:rPr lang="fr-FR" sz="2200" dirty="0" err="1" smtClean="0"/>
              <a:t>After</a:t>
            </a:r>
            <a:r>
              <a:rPr lang="fr-FR" sz="2200" dirty="0" smtClean="0"/>
              <a:t> the </a:t>
            </a:r>
            <a:r>
              <a:rPr lang="fr-FR" sz="2200" dirty="0" err="1" smtClean="0"/>
              <a:t>degeneracy</a:t>
            </a:r>
            <a:r>
              <a:rPr lang="fr-FR" sz="2200" dirty="0" smtClean="0"/>
              <a:t> has been </a:t>
            </a:r>
            <a:r>
              <a:rPr lang="fr-FR" sz="2200" dirty="0" err="1" smtClean="0"/>
              <a:t>analyzed</a:t>
            </a:r>
            <a:r>
              <a:rPr lang="fr-FR" sz="2200" dirty="0" smtClean="0"/>
              <a:t>:</a:t>
            </a:r>
          </a:p>
          <a:p>
            <a:pPr marL="0" indent="0">
              <a:buNone/>
            </a:pPr>
            <a:endParaRPr lang="fr-FR" sz="900" dirty="0" smtClean="0"/>
          </a:p>
          <a:p>
            <a:pPr lvl="1"/>
            <a:r>
              <a:rPr lang="fr-FR" sz="1700" dirty="0" err="1" smtClean="0"/>
              <a:t>load</a:t>
            </a:r>
            <a:r>
              <a:rPr lang="fr-FR" sz="1700" dirty="0" smtClean="0"/>
              <a:t> </a:t>
            </a:r>
            <a:r>
              <a:rPr lang="fr-FR" sz="1700" dirty="0"/>
              <a:t>the file </a:t>
            </a:r>
            <a:r>
              <a:rPr lang="en-US" sz="1700" b="1" dirty="0"/>
              <a:t>Theta1Ori2007Dec05_2.fits</a:t>
            </a:r>
            <a:r>
              <a:rPr lang="en-US" sz="1700" dirty="0"/>
              <a:t> </a:t>
            </a:r>
          </a:p>
          <a:p>
            <a:pPr lvl="1"/>
            <a:r>
              <a:rPr lang="en-US" sz="1700" dirty="0"/>
              <a:t>Use </a:t>
            </a:r>
            <a:r>
              <a:rPr lang="en-US" sz="1700" b="1" dirty="0" smtClean="0"/>
              <a:t>Plot </a:t>
            </a:r>
            <a:r>
              <a:rPr lang="en-US" sz="1700" b="1" dirty="0"/>
              <a:t>chi2</a:t>
            </a:r>
            <a:r>
              <a:rPr lang="en-US" sz="1700" dirty="0"/>
              <a:t> </a:t>
            </a:r>
            <a:r>
              <a:rPr lang="en-US" sz="1700" dirty="0" smtClean="0"/>
              <a:t>2D</a:t>
            </a:r>
            <a:endParaRPr lang="en-US" sz="1700" dirty="0"/>
          </a:p>
          <a:p>
            <a:pPr lvl="1"/>
            <a:r>
              <a:rPr lang="en-US" sz="1700" dirty="0"/>
              <a:t>set the suitable values for flux_weight1, flux_weight2, </a:t>
            </a:r>
            <a:r>
              <a:rPr lang="fr-FR" sz="1700" dirty="0"/>
              <a:t>[x2, y2]</a:t>
            </a:r>
            <a:r>
              <a:rPr lang="fr-FR" sz="1700" dirty="0">
                <a:solidFill>
                  <a:srgbClr val="FF0C12"/>
                </a:solidFill>
              </a:rPr>
              <a:t> </a:t>
            </a:r>
          </a:p>
          <a:p>
            <a:pPr lvl="1"/>
            <a:r>
              <a:rPr lang="en-US" sz="1700" dirty="0"/>
              <a:t>and fit both </a:t>
            </a:r>
            <a:r>
              <a:rPr lang="en-US" sz="1700" dirty="0" smtClean="0"/>
              <a:t>files</a:t>
            </a:r>
          </a:p>
          <a:p>
            <a:pPr marL="454025" lvl="1" indent="0">
              <a:buNone/>
            </a:pPr>
            <a:endParaRPr lang="fr-FR" sz="1700" dirty="0" smtClean="0">
              <a:ea typeface="ＭＳ Ｐゴシック" charset="0"/>
              <a:cs typeface="ＭＳ Ｐゴシック" charset="0"/>
            </a:endParaRPr>
          </a:p>
          <a:p>
            <a:pPr marL="454025" lvl="1" indent="0">
              <a:buNone/>
            </a:pPr>
            <a:r>
              <a:rPr lang="fr-FR" sz="1700" dirty="0" smtClean="0">
                <a:ea typeface="ＭＳ Ｐゴシック" charset="0"/>
                <a:cs typeface="ＭＳ Ｐゴシック" charset="0"/>
              </a:rPr>
              <a:t>You </a:t>
            </a:r>
            <a:r>
              <a:rPr lang="fr-FR" sz="1700" dirty="0" err="1">
                <a:ea typeface="ＭＳ Ｐゴシック" charset="0"/>
                <a:cs typeface="ＭＳ Ｐゴシック" charset="0"/>
              </a:rPr>
              <a:t>can</a:t>
            </a:r>
            <a:r>
              <a:rPr lang="fr-FR" sz="1700" dirty="0">
                <a:ea typeface="ＭＳ Ｐゴシック" charset="0"/>
                <a:cs typeface="ＭＳ Ｐゴシック" charset="0"/>
              </a:rPr>
              <a:t> </a:t>
            </a:r>
            <a:r>
              <a:rPr lang="fr-FR" sz="1700" dirty="0" err="1">
                <a:ea typeface="ＭＳ Ｐゴシック" charset="0"/>
                <a:cs typeface="ＭＳ Ｐゴシック" charset="0"/>
              </a:rPr>
              <a:t>convert</a:t>
            </a:r>
            <a:r>
              <a:rPr lang="fr-FR" sz="1700" dirty="0">
                <a:ea typeface="ＭＳ Ｐゴシック" charset="0"/>
                <a:cs typeface="ＭＳ Ｐゴシック" charset="0"/>
              </a:rPr>
              <a:t> the </a:t>
            </a:r>
            <a:r>
              <a:rPr lang="fr-FR" sz="1700" dirty="0" err="1">
                <a:ea typeface="ＭＳ Ｐゴシック" charset="0"/>
                <a:cs typeface="ＭＳ Ｐゴシック" charset="0"/>
              </a:rPr>
              <a:t>results</a:t>
            </a:r>
            <a:r>
              <a:rPr lang="fr-FR" sz="1700" dirty="0">
                <a:ea typeface="ＭＳ Ｐゴシック" charset="0"/>
                <a:cs typeface="ＭＳ Ｐゴシック" charset="0"/>
              </a:rPr>
              <a:t> to polar </a:t>
            </a:r>
            <a:r>
              <a:rPr lang="fr-FR" sz="1700" dirty="0" err="1">
                <a:ea typeface="ＭＳ Ｐゴシック" charset="0"/>
                <a:cs typeface="ＭＳ Ｐゴシック" charset="0"/>
              </a:rPr>
              <a:t>coordinates</a:t>
            </a:r>
            <a:r>
              <a:rPr lang="fr-FR" sz="1700" dirty="0">
                <a:ea typeface="ＭＳ Ｐゴシック" charset="0"/>
                <a:cs typeface="ＭＳ Ｐゴシック" charset="0"/>
              </a:rPr>
              <a:t>  </a:t>
            </a:r>
            <a:r>
              <a:rPr lang="en-US" sz="1700" dirty="0"/>
              <a:t>(</a:t>
            </a:r>
            <a:r>
              <a:rPr lang="en-US" sz="1700" b="1" dirty="0"/>
              <a:t>use contextual menu </a:t>
            </a:r>
            <a:r>
              <a:rPr lang="en-US" sz="1700" dirty="0"/>
              <a:t>– mouse right click  on punct2.x2 or punct2.y2 -).</a:t>
            </a:r>
            <a:endParaRPr lang="en-US" sz="1700" dirty="0">
              <a:solidFill>
                <a:srgbClr val="000090"/>
              </a:solidFill>
            </a:endParaRPr>
          </a:p>
          <a:p>
            <a:pPr marL="454025" lvl="1" indent="0">
              <a:buNone/>
            </a:pPr>
            <a:endParaRPr lang="fr-FR" sz="1700" dirty="0"/>
          </a:p>
          <a:p>
            <a:pPr>
              <a:buFontTx/>
              <a:buNone/>
            </a:pPr>
            <a:endParaRPr lang="fr-FR" dirty="0" smtClean="0">
              <a:solidFill>
                <a:srgbClr val="FF0C12"/>
              </a:solidFill>
              <a:ea typeface="ＭＳ Ｐゴシック" charset="0"/>
              <a:cs typeface="ＭＳ Ｐゴシック" charset="0"/>
            </a:endParaRPr>
          </a:p>
          <a:p>
            <a:pPr>
              <a:buFontTx/>
              <a:buNone/>
            </a:pPr>
            <a:r>
              <a:rPr lang="fr-FR" dirty="0" smtClean="0">
                <a:solidFill>
                  <a:srgbClr val="FF0C12"/>
                </a:solidFill>
                <a:ea typeface="ＭＳ Ｐゴシック" charset="0"/>
                <a:cs typeface="ＭＳ Ｐゴシック" charset="0"/>
              </a:rPr>
              <a:t>	Are </a:t>
            </a:r>
            <a:r>
              <a:rPr lang="fr-FR" dirty="0" err="1" smtClean="0">
                <a:solidFill>
                  <a:srgbClr val="FF0C12"/>
                </a:solidFill>
                <a:ea typeface="ＭＳ Ｐゴシック" charset="0"/>
                <a:cs typeface="ＭＳ Ｐゴシック" charset="0"/>
              </a:rPr>
              <a:t>there</a:t>
            </a:r>
            <a:r>
              <a:rPr lang="fr-FR" dirty="0" smtClean="0">
                <a:solidFill>
                  <a:srgbClr val="FF0C12"/>
                </a:solidFill>
                <a:ea typeface="ＭＳ Ｐゴシック" charset="0"/>
                <a:cs typeface="ＭＳ Ｐゴシック" charset="0"/>
              </a:rPr>
              <a:t> </a:t>
            </a:r>
            <a:r>
              <a:rPr lang="fr-FR" dirty="0" err="1" smtClean="0">
                <a:solidFill>
                  <a:srgbClr val="FF0C12"/>
                </a:solidFill>
                <a:ea typeface="ＭＳ Ｐゴシック" charset="0"/>
                <a:cs typeface="ＭＳ Ｐゴシック" charset="0"/>
              </a:rPr>
              <a:t>different</a:t>
            </a:r>
            <a:r>
              <a:rPr lang="fr-FR" dirty="0" smtClean="0">
                <a:solidFill>
                  <a:srgbClr val="FF0C12"/>
                </a:solidFill>
                <a:ea typeface="ＭＳ Ｐゴシック" charset="0"/>
                <a:cs typeface="ＭＳ Ｐゴシック" charset="0"/>
              </a:rPr>
              <a:t> solutions?</a:t>
            </a:r>
            <a:endParaRPr lang="en-US" sz="16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1600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	If </a:t>
            </a:r>
            <a:r>
              <a:rPr lang="fr-FR" dirty="0" err="1" smtClean="0">
                <a:solidFill>
                  <a:srgbClr val="FF0000"/>
                </a:solidFill>
              </a:rPr>
              <a:t>yes</a:t>
            </a:r>
            <a:r>
              <a:rPr lang="fr-FR" dirty="0" smtClean="0">
                <a:solidFill>
                  <a:srgbClr val="FF0000"/>
                </a:solidFill>
              </a:rPr>
              <a:t>, </a:t>
            </a:r>
            <a:r>
              <a:rPr lang="fr-FR" b="1" dirty="0" err="1" smtClean="0">
                <a:solidFill>
                  <a:srgbClr val="FF0C12"/>
                </a:solidFill>
              </a:rPr>
              <a:t>why</a:t>
            </a:r>
            <a:r>
              <a:rPr lang="fr-FR" dirty="0" smtClean="0">
                <a:solidFill>
                  <a:srgbClr val="FF0C12"/>
                </a:solidFill>
              </a:rPr>
              <a:t> 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Exercise</a:t>
            </a:r>
            <a:r>
              <a:rPr lang="fr-FR" dirty="0"/>
              <a:t> </a:t>
            </a:r>
            <a:r>
              <a:rPr lang="fr-FR" dirty="0" smtClean="0"/>
              <a:t>3-4</a:t>
            </a:r>
            <a:endParaRPr lang="fr-FR" dirty="0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305800" cy="1295400"/>
          </a:xfrm>
        </p:spPr>
        <p:txBody>
          <a:bodyPr/>
          <a:lstStyle/>
          <a:p>
            <a:endParaRPr lang="fr-FR" dirty="0">
              <a:ea typeface="ＭＳ Ｐゴシック" charset="0"/>
              <a:cs typeface="ＭＳ Ｐゴシック" charset="0"/>
            </a:endParaRPr>
          </a:p>
          <a:p>
            <a:pPr>
              <a:buFont typeface="Times" charset="0"/>
              <a:buNone/>
            </a:pPr>
            <a:endParaRPr lang="fr-FR" dirty="0"/>
          </a:p>
        </p:txBody>
      </p:sp>
      <p:sp>
        <p:nvSpPr>
          <p:cNvPr id="120838" name="Rectangle 6"/>
          <p:cNvSpPr>
            <a:spLocks noChangeArrowheads="1"/>
          </p:cNvSpPr>
          <p:nvPr/>
        </p:nvSpPr>
        <p:spPr bwMode="auto">
          <a:xfrm>
            <a:off x="457200" y="1066800"/>
            <a:ext cx="8686800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normAutofit/>
          </a:bodyPr>
          <a:lstStyle/>
          <a:p>
            <a:pPr marL="284163" indent="-284163" algn="l" eaLnBrk="1" hangingPunct="1">
              <a:spcBef>
                <a:spcPct val="20000"/>
              </a:spcBef>
              <a:buClr>
                <a:srgbClr val="000000"/>
              </a:buClr>
              <a:buFont typeface="Times" charset="0"/>
              <a:buChar char="•"/>
            </a:pPr>
            <a:r>
              <a:rPr lang="en-US" sz="2000" dirty="0" smtClean="0">
                <a:latin typeface="Times"/>
                <a:ea typeface="ヒラギノ明朝 Pro W3" charset="0"/>
                <a:cs typeface="Times"/>
              </a:rPr>
              <a:t>Add T3phi</a:t>
            </a:r>
          </a:p>
          <a:p>
            <a:pPr marL="284163" indent="-284163" algn="l" eaLnBrk="1" hangingPunct="1">
              <a:spcBef>
                <a:spcPct val="20000"/>
              </a:spcBef>
              <a:buClr>
                <a:srgbClr val="000000"/>
              </a:buClr>
              <a:buFont typeface="Times" charset="0"/>
              <a:buChar char="•"/>
            </a:pPr>
            <a:r>
              <a:rPr lang="en-US" sz="2000" dirty="0" smtClean="0">
                <a:latin typeface="Times"/>
                <a:ea typeface="ヒラギノ明朝 Pro W3" charset="0"/>
                <a:cs typeface="Times"/>
              </a:rPr>
              <a:t>Do the fit (starting from the best solution(s) of the previous fit </a:t>
            </a:r>
            <a:r>
              <a:rPr lang="en-US" sz="1700" dirty="0" smtClean="0">
                <a:latin typeface="Times"/>
                <a:ea typeface="ヒラギノ明朝 Pro W3" charset="0"/>
                <a:cs typeface="Times"/>
              </a:rPr>
              <a:t>–with VIS2 only-</a:t>
            </a:r>
            <a:r>
              <a:rPr lang="en-US" sz="2000" dirty="0" smtClean="0">
                <a:latin typeface="Times"/>
                <a:ea typeface="ヒラギノ明朝 Pro W3" charset="0"/>
                <a:cs typeface="Times"/>
              </a:rPr>
              <a:t>)</a:t>
            </a:r>
          </a:p>
          <a:p>
            <a:pPr algn="l"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sz="1400" dirty="0" smtClean="0">
                <a:solidFill>
                  <a:srgbClr val="1E23BC"/>
                </a:solidFill>
                <a:latin typeface="Times"/>
                <a:cs typeface="Times"/>
              </a:rPr>
              <a:t> </a:t>
            </a:r>
            <a:endParaRPr lang="en-US" sz="1400" dirty="0">
              <a:latin typeface="Times"/>
              <a:ea typeface="ヒラギノ明朝 Pro W3" charset="0"/>
              <a:cs typeface="Times"/>
            </a:endParaRPr>
          </a:p>
          <a:p>
            <a:pPr marL="284163" indent="-284163" algn="l" eaLnBrk="1" hangingPunct="1">
              <a:spcBef>
                <a:spcPct val="20000"/>
              </a:spcBef>
              <a:buClr>
                <a:srgbClr val="000000"/>
              </a:buClr>
              <a:buFont typeface="Times" charset="0"/>
              <a:buChar char="•"/>
            </a:pPr>
            <a:r>
              <a:rPr lang="en-US" sz="2000" dirty="0" smtClean="0">
                <a:latin typeface="Times"/>
                <a:ea typeface="ヒラギノ明朝 Pro W3" charset="0"/>
                <a:cs typeface="Times"/>
              </a:rPr>
              <a:t>Compare the result with the published one </a:t>
            </a:r>
            <a:r>
              <a:rPr lang="en-US" sz="2000" dirty="0" smtClean="0">
                <a:latin typeface="Times"/>
                <a:cs typeface="Times"/>
              </a:rPr>
              <a:t>- </a:t>
            </a:r>
            <a:r>
              <a:rPr lang="en-US" sz="2000" dirty="0" smtClean="0">
                <a:solidFill>
                  <a:srgbClr val="FF0C12"/>
                </a:solidFill>
                <a:latin typeface="Times"/>
                <a:cs typeface="Times"/>
              </a:rPr>
              <a:t>Ask a “nice teacher”-</a:t>
            </a:r>
            <a:endParaRPr lang="en-US" sz="2000" dirty="0" smtClean="0">
              <a:latin typeface="Times"/>
              <a:cs typeface="Times"/>
            </a:endParaRPr>
          </a:p>
          <a:p>
            <a:pPr marL="284163" indent="-284163" algn="l" eaLnBrk="1" hangingPunct="1">
              <a:spcBef>
                <a:spcPct val="20000"/>
              </a:spcBef>
              <a:buClr>
                <a:srgbClr val="000000"/>
              </a:buClr>
              <a:buFont typeface="Times" charset="0"/>
              <a:buNone/>
            </a:pPr>
            <a:r>
              <a:rPr lang="en-US" sz="1600" dirty="0" smtClean="0">
                <a:solidFill>
                  <a:srgbClr val="1E23BC"/>
                </a:solidFill>
                <a:latin typeface="Times"/>
                <a:cs typeface="Times"/>
              </a:rPr>
              <a:t> </a:t>
            </a:r>
            <a:endParaRPr lang="en-US" sz="1400" dirty="0" smtClean="0">
              <a:latin typeface="Times"/>
              <a:ea typeface="ヒラギノ明朝 Pro W3" charset="0"/>
              <a:cs typeface="Times"/>
            </a:endParaRPr>
          </a:p>
          <a:p>
            <a:pPr marL="284163" indent="-284163" algn="l" eaLnBrk="1" hangingPunct="1">
              <a:spcBef>
                <a:spcPct val="20000"/>
              </a:spcBef>
              <a:buClr>
                <a:srgbClr val="000000"/>
              </a:buClr>
              <a:buFont typeface="Times" charset="0"/>
              <a:buChar char="•"/>
            </a:pPr>
            <a:r>
              <a:rPr lang="en-US" sz="2000" dirty="0" smtClean="0">
                <a:latin typeface="Times"/>
                <a:ea typeface="ヒラギノ明朝 Pro W3" charset="0"/>
                <a:cs typeface="Times"/>
              </a:rPr>
              <a:t>Plot an image of your model</a:t>
            </a:r>
          </a:p>
          <a:p>
            <a:pPr algn="l"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sz="1600" dirty="0" smtClean="0">
                <a:solidFill>
                  <a:srgbClr val="1E23BC"/>
                </a:solidFill>
                <a:latin typeface="Times"/>
                <a:cs typeface="Times"/>
              </a:rPr>
              <a:t> </a:t>
            </a:r>
          </a:p>
          <a:p>
            <a:pPr marL="284163" indent="-284163" algn="l" eaLnBrk="1" hangingPunct="1">
              <a:spcBef>
                <a:spcPct val="20000"/>
              </a:spcBef>
              <a:buClr>
                <a:srgbClr val="000000"/>
              </a:buClr>
              <a:buFont typeface="Times" charset="0"/>
              <a:buNone/>
            </a:pPr>
            <a:r>
              <a:rPr lang="en-US" sz="2000" dirty="0" smtClean="0">
                <a:solidFill>
                  <a:srgbClr val="FF0C12"/>
                </a:solidFill>
                <a:latin typeface="Times"/>
                <a:cs typeface="Times"/>
              </a:rPr>
              <a:t>	How the fit can be improved?</a:t>
            </a:r>
          </a:p>
          <a:p>
            <a:pPr marL="284163" indent="-284163" algn="l" eaLnBrk="1" hangingPunct="1">
              <a:spcBef>
                <a:spcPct val="20000"/>
              </a:spcBef>
              <a:buClr>
                <a:srgbClr val="000000"/>
              </a:buClr>
              <a:buFont typeface="Times" charset="0"/>
              <a:buNone/>
            </a:pPr>
            <a:endParaRPr lang="en-US" sz="2000" dirty="0" smtClean="0">
              <a:solidFill>
                <a:srgbClr val="FF0C12"/>
              </a:solidFill>
              <a:latin typeface="Times"/>
              <a:cs typeface="Times"/>
            </a:endParaRPr>
          </a:p>
          <a:p>
            <a:pPr marL="284163" lvl="1" indent="-284163" algn="l"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sz="1900" dirty="0" smtClean="0">
                <a:solidFill>
                  <a:srgbClr val="FF0C12"/>
                </a:solidFill>
                <a:latin typeface="Times"/>
                <a:cs typeface="Times"/>
              </a:rPr>
              <a:t>	Check your solution with a “nice teacher” </a:t>
            </a:r>
            <a:endParaRPr lang="en-US" sz="2000" dirty="0" smtClean="0">
              <a:solidFill>
                <a:srgbClr val="FF0C12"/>
              </a:solidFill>
              <a:latin typeface="Times"/>
              <a:cs typeface="Times"/>
            </a:endParaRPr>
          </a:p>
          <a:p>
            <a:pPr marL="284163" indent="-284163" algn="l" eaLnBrk="1" hangingPunct="1">
              <a:spcBef>
                <a:spcPct val="20000"/>
              </a:spcBef>
              <a:buClr>
                <a:srgbClr val="000000"/>
              </a:buClr>
              <a:buFont typeface="Times" charset="0"/>
              <a:buNone/>
            </a:pPr>
            <a:r>
              <a:rPr lang="en-US" sz="1400" dirty="0" smtClean="0">
                <a:solidFill>
                  <a:srgbClr val="1E23BC"/>
                </a:solidFill>
                <a:latin typeface="Times"/>
                <a:cs typeface="Times"/>
              </a:rPr>
              <a:t> </a:t>
            </a:r>
            <a:endParaRPr lang="en-US" sz="1400" i="1" dirty="0" smtClean="0">
              <a:solidFill>
                <a:srgbClr val="1E23BC"/>
              </a:solidFill>
              <a:latin typeface="Times"/>
              <a:cs typeface="Times"/>
            </a:endParaRPr>
          </a:p>
          <a:p>
            <a:pPr marL="284163" indent="-284163" algn="l" eaLnBrk="1" hangingPunct="1">
              <a:spcBef>
                <a:spcPct val="20000"/>
              </a:spcBef>
              <a:buClr>
                <a:srgbClr val="000000"/>
              </a:buClr>
              <a:buFont typeface="Times" charset="0"/>
              <a:buNone/>
            </a:pPr>
            <a:endParaRPr lang="en-US" sz="1400" dirty="0">
              <a:solidFill>
                <a:srgbClr val="FF0C12"/>
              </a:solidFill>
              <a:latin typeface="Times"/>
              <a:cs typeface="Time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Exercise</a:t>
            </a:r>
            <a:r>
              <a:rPr lang="fr-FR" dirty="0"/>
              <a:t> </a:t>
            </a:r>
            <a:r>
              <a:rPr lang="fr-FR" dirty="0" smtClean="0"/>
              <a:t>4: </a:t>
            </a:r>
            <a:r>
              <a:rPr lang="fr-FR" dirty="0" err="1" smtClean="0"/>
              <a:t>exercise</a:t>
            </a:r>
            <a:r>
              <a:rPr lang="fr-FR" dirty="0" smtClean="0"/>
              <a:t> </a:t>
            </a:r>
            <a:r>
              <a:rPr lang="fr-FR" dirty="0" err="1" smtClean="0"/>
              <a:t>yourself</a:t>
            </a:r>
            <a:r>
              <a:rPr lang="fr-FR" dirty="0" smtClean="0"/>
              <a:t>!</a:t>
            </a:r>
            <a:endParaRPr lang="fr-FR" dirty="0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908720"/>
            <a:ext cx="8305800" cy="5550024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fr-FR" dirty="0" err="1" smtClean="0"/>
              <a:t>Load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the local </a:t>
            </a:r>
            <a:r>
              <a:rPr lang="fr-FR" dirty="0" err="1" smtClean="0"/>
              <a:t>repository</a:t>
            </a:r>
            <a:r>
              <a:rPr lang="fr-FR" dirty="0" smtClean="0"/>
              <a:t> the files: </a:t>
            </a:r>
          </a:p>
          <a:p>
            <a:pPr algn="ctr">
              <a:buFontTx/>
              <a:buNone/>
            </a:pPr>
            <a:r>
              <a:rPr lang="en-US" sz="1800" dirty="0" smtClean="0">
                <a:cs typeface="Times"/>
              </a:rPr>
              <a:t>PRODUCT_HD87643_1.94-2.31micron_2008-03-01T02_01_57.1002.fits </a:t>
            </a:r>
          </a:p>
          <a:p>
            <a:pPr algn="ctr">
              <a:buFontTx/>
              <a:buNone/>
            </a:pPr>
            <a:r>
              <a:rPr lang="en-US" sz="1800" dirty="0" smtClean="0">
                <a:cs typeface="Times"/>
              </a:rPr>
              <a:t>PRODUCT_HD87643_1.94-2.41micron_2008-03-05T03_05_13.1075.fits</a:t>
            </a:r>
          </a:p>
          <a:p>
            <a:pPr algn="ctr">
              <a:buFontTx/>
              <a:buNone/>
            </a:pPr>
            <a:r>
              <a:rPr lang="en-US" sz="1800" dirty="0" smtClean="0">
                <a:cs typeface="Times"/>
              </a:rPr>
              <a:t>PRODUCT_HD87643_1.94-2.54micron_2008-03-12T00_24_20.3943.fits</a:t>
            </a:r>
          </a:p>
          <a:p>
            <a:pPr algn="ctr">
              <a:buFontTx/>
              <a:buNone/>
            </a:pPr>
            <a:r>
              <a:rPr lang="en-US" sz="1800" dirty="0" smtClean="0">
                <a:cs typeface="Times"/>
              </a:rPr>
              <a:t>PRODUCT_HD87643_1.96-2.55micron_2008-03-11T00_17_20.5606.fits</a:t>
            </a:r>
          </a:p>
          <a:p>
            <a:pPr>
              <a:buFont typeface="Times" charset="0"/>
              <a:buNone/>
            </a:pPr>
            <a:endParaRPr lang="en-US" dirty="0" smtClean="0"/>
          </a:p>
          <a:p>
            <a:r>
              <a:rPr lang="en-US" dirty="0" smtClean="0"/>
              <a:t>Observe the data… VIS2 and T3phi, remembering exercise 3</a:t>
            </a:r>
          </a:p>
          <a:p>
            <a:pPr>
              <a:buFont typeface="Times" charset="0"/>
              <a:buNone/>
            </a:pPr>
            <a:r>
              <a:rPr lang="en-US" sz="1400" dirty="0" smtClean="0">
                <a:solidFill>
                  <a:srgbClr val="290DA6"/>
                </a:solidFill>
              </a:rPr>
              <a:t> </a:t>
            </a:r>
            <a:endParaRPr lang="en-US" dirty="0" smtClean="0"/>
          </a:p>
          <a:p>
            <a:r>
              <a:rPr lang="en-US" dirty="0" smtClean="0"/>
              <a:t>Build a first model and conduct the fit</a:t>
            </a:r>
            <a:r>
              <a:rPr lang="en-US" b="1" dirty="0"/>
              <a:t> </a:t>
            </a:r>
            <a:r>
              <a:rPr lang="en-US" dirty="0" smtClean="0"/>
              <a:t>yourself </a:t>
            </a:r>
            <a:endParaRPr lang="en-US" b="1" dirty="0" smtClean="0"/>
          </a:p>
          <a:p>
            <a:pPr>
              <a:buFont typeface="Times" charset="0"/>
              <a:buNone/>
            </a:pPr>
            <a:r>
              <a:rPr lang="en-US" sz="1400" dirty="0" smtClean="0">
                <a:solidFill>
                  <a:srgbClr val="290DA6"/>
                </a:solidFill>
              </a:rPr>
              <a:t> </a:t>
            </a:r>
            <a:endParaRPr lang="en-US" altLang="ja-JP" sz="1400" dirty="0" smtClean="0">
              <a:solidFill>
                <a:srgbClr val="290DA6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ercles">
  <a:themeElements>
    <a:clrScheme name="Cercles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Cercles">
      <a:majorFont>
        <a:latin typeface="Arial"/>
        <a:ea typeface="ヒラギノ明朝 Pro W6"/>
        <a:cs typeface="ヒラギノ明朝 Pro W6"/>
      </a:majorFont>
      <a:minorFont>
        <a:latin typeface="Arial"/>
        <a:ea typeface="ヒラギノ明朝 Pro W3"/>
        <a:cs typeface="ヒラギノ明朝 Pro W3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none">
        <a:spAutoFit/>
      </a:bodyPr>
      <a:lstStyle>
        <a:defPPr>
          <a:defRPr sz="1800" b="1" dirty="0">
            <a:latin typeface="Times"/>
            <a:cs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Cercl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ercl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ercl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NOE:Logiciels:Texte:Microsoft Office 2004 v11_3:Modèles:Présentations:Conceptions:Cercles</Template>
  <TotalTime>29182</TotalTime>
  <Words>791</Words>
  <Application>Microsoft Macintosh PowerPoint</Application>
  <PresentationFormat>Présentation à l'écran (4:3)</PresentationFormat>
  <Paragraphs>171</Paragraphs>
  <Slides>12</Slides>
  <Notes>5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Cercles</vt:lpstr>
      <vt:lpstr>Practical Introduction to Model Fitting  </vt:lpstr>
      <vt:lpstr>Exercise 1- simple fit 1.1 </vt:lpstr>
      <vt:lpstr>Exercise 1- simple fit 1.2 </vt:lpstr>
      <vt:lpstr>Exercise 2 - Fit with sharing of parameter</vt:lpstr>
      <vt:lpstr>Exercise 3 - Fit with degeneracies 3.1</vt:lpstr>
      <vt:lpstr>Exercise 3 - 2</vt:lpstr>
      <vt:lpstr>Exercise 3-3 </vt:lpstr>
      <vt:lpstr>Exercise 3-4</vt:lpstr>
      <vt:lpstr>Exercise 4: exercise yourself!</vt:lpstr>
      <vt:lpstr>Exercise 5: another binary</vt:lpstr>
      <vt:lpstr>Exercise 6: star with circumstellar environment</vt:lpstr>
      <vt:lpstr>Exercise 6-2</vt:lpstr>
    </vt:vector>
  </TitlesOfParts>
  <Manager/>
  <Company>m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/>
  <dc:creator>m</dc:creator>
  <cp:keywords/>
  <dc:description/>
  <cp:lastModifiedBy>Isabelle Tallon-Bosc</cp:lastModifiedBy>
  <cp:revision>229</cp:revision>
  <cp:lastPrinted>2013-09-10T10:50:50Z</cp:lastPrinted>
  <dcterms:created xsi:type="dcterms:W3CDTF">2007-12-13T00:19:32Z</dcterms:created>
  <dcterms:modified xsi:type="dcterms:W3CDTF">2015-09-06T11:42:57Z</dcterms:modified>
  <cp:category/>
</cp:coreProperties>
</file>